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803600" cy="43205400"/>
  <p:notesSz cx="6854825" cy="97504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  <a:srgbClr val="137FE1"/>
  </p:clrMru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Σκούρο στυλ 1 - Έμφαση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Μεσαίο στυλ 4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118" autoAdjust="0"/>
    <p:restoredTop sz="94660"/>
  </p:normalViewPr>
  <p:slideViewPr>
    <p:cSldViewPr>
      <p:cViewPr>
        <p:scale>
          <a:sx n="39" d="100"/>
          <a:sy n="39" d="100"/>
        </p:scale>
        <p:origin x="-24" y="5610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3E6856-371C-494F-938A-048FFEBCEEA9}" type="datetimeFigureOut">
              <a:rPr lang="el-GR"/>
              <a:pPr>
                <a:defRPr/>
              </a:pPr>
              <a:t>12/4/2016</a:t>
            </a:fld>
            <a:endParaRPr lang="el-G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B32148-CA8E-441A-9EE0-34EFBF38E6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5DB0AF-7440-49E5-8183-4410CD330FDD}" type="datetimeFigureOut">
              <a:rPr lang="el-GR"/>
              <a:pPr>
                <a:defRPr/>
              </a:pPr>
              <a:t>12/4/2016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731838"/>
            <a:ext cx="243522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3225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DF74BF-0ADA-405F-A82E-BAE809C651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1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05FA0B-9227-4C54-AE58-DEE4D6F38CA0}" type="slidenum">
              <a:rPr lang="el-GR" smtClean="0">
                <a:latin typeface="Arial" pitchFamily="34" charset="0"/>
              </a:rPr>
              <a:pPr/>
              <a:t>1</a:t>
            </a:fld>
            <a:endParaRPr lang="el-G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1680210" y="8641080"/>
            <a:ext cx="24732692" cy="11521440"/>
          </a:xfrm>
          <a:ln>
            <a:noFill/>
          </a:ln>
        </p:spPr>
        <p:txBody>
          <a:bodyPr tIns="0" rIns="86411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6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1680210" y="20339777"/>
            <a:ext cx="24742292" cy="11041380"/>
          </a:xfrm>
        </p:spPr>
        <p:txBody>
          <a:bodyPr lIns="0" rIns="86411"/>
          <a:lstStyle>
            <a:lvl1pPr marL="0" marR="216027" indent="0" algn="r">
              <a:buNone/>
              <a:defRPr>
                <a:solidFill>
                  <a:schemeClr val="tx1"/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EDB9-FD27-4653-83BB-5A65377088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780B-80ED-410D-A246-E012E7EC43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20882610" y="5760730"/>
            <a:ext cx="6480810" cy="3283410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440180" y="5760730"/>
            <a:ext cx="18962370" cy="3283410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D2CB-CED2-4671-8D2C-9570B82C1D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7C87C-6562-4E79-A139-F90FD8CFD5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0610" y="8295438"/>
            <a:ext cx="24483060" cy="8583473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6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70610" y="17039383"/>
            <a:ext cx="24483060" cy="9511186"/>
          </a:xfrm>
        </p:spPr>
        <p:txBody>
          <a:bodyPr lIns="216027" rIns="216027"/>
          <a:lstStyle>
            <a:lvl1pPr marL="0" indent="0">
              <a:buNone/>
              <a:defRPr sz="10400">
                <a:solidFill>
                  <a:schemeClr val="tx1"/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4CF1-4D41-448A-9058-909E6FB03C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40181" y="4435754"/>
            <a:ext cx="25923240" cy="72009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40180" y="12096536"/>
            <a:ext cx="12721590" cy="27939492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4641831" y="12096536"/>
            <a:ext cx="12721590" cy="27939492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CD5F-1533-4DBA-87A0-2D42477BA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40181" y="4435754"/>
            <a:ext cx="25923240" cy="7200900"/>
          </a:xfrm>
        </p:spPr>
        <p:txBody>
          <a:bodyPr tIns="216027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440180" y="11688062"/>
            <a:ext cx="12726592" cy="4153918"/>
          </a:xfrm>
        </p:spPr>
        <p:txBody>
          <a:bodyPr lIns="216027" tIns="0" rIns="216027" bIns="0" anchor="ctr">
            <a:noAutofit/>
          </a:bodyPr>
          <a:lstStyle>
            <a:lvl1pPr marL="0" indent="0">
              <a:buNone/>
              <a:defRPr sz="11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4631830" y="11716473"/>
            <a:ext cx="12731591" cy="4125511"/>
          </a:xfrm>
        </p:spPr>
        <p:txBody>
          <a:bodyPr lIns="216027" tIns="0" rIns="216027" bIns="0" anchor="ctr"/>
          <a:lstStyle>
            <a:lvl1pPr marL="0" indent="0">
              <a:buNone/>
              <a:defRPr sz="11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1440180" y="15841980"/>
            <a:ext cx="12726592" cy="24228036"/>
          </a:xfrm>
        </p:spPr>
        <p:txBody>
          <a:bodyPr tIns="0"/>
          <a:lstStyle>
            <a:lvl1pPr>
              <a:defRPr sz="104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14631830" y="15841980"/>
            <a:ext cx="12731591" cy="24228036"/>
          </a:xfrm>
        </p:spPr>
        <p:txBody>
          <a:bodyPr tIns="0"/>
          <a:lstStyle>
            <a:lvl1pPr>
              <a:defRPr sz="104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5399F-7A21-44D8-8DCB-1260067539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40180" y="4435754"/>
            <a:ext cx="26163270" cy="7200900"/>
          </a:xfrm>
        </p:spPr>
        <p:txBody>
          <a:bodyPr tIns="216027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5E70-3FCC-4925-BF2A-FD3AA99862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C279-BB8B-47E1-88DB-6780744DC5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60271" y="3240419"/>
            <a:ext cx="8641080" cy="732091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12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2160271" y="10561320"/>
            <a:ext cx="8641080" cy="28803600"/>
          </a:xfrm>
        </p:spPr>
        <p:txBody>
          <a:bodyPr lIns="86411" rIns="86411"/>
          <a:lstStyle>
            <a:lvl1pPr marL="0" indent="0" algn="l">
              <a:buNone/>
              <a:defRPr sz="6600"/>
            </a:lvl1pPr>
            <a:lvl2pPr indent="0" algn="l">
              <a:buNone/>
              <a:defRPr sz="5700"/>
            </a:lvl2pPr>
            <a:lvl3pPr indent="0" algn="l">
              <a:buNone/>
              <a:defRPr sz="4700"/>
            </a:lvl3pPr>
            <a:lvl4pPr indent="0" algn="l">
              <a:buNone/>
              <a:defRPr sz="4300"/>
            </a:lvl4pPr>
            <a:lvl5pPr indent="0" algn="l">
              <a:buNone/>
              <a:defRPr sz="43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1261407" y="10561320"/>
            <a:ext cx="16102012" cy="28803600"/>
          </a:xfrm>
        </p:spPr>
        <p:txBody>
          <a:bodyPr tIns="0"/>
          <a:lstStyle>
            <a:lvl1pPr>
              <a:defRPr sz="13200"/>
            </a:lvl1pPr>
            <a:lvl2pPr>
              <a:defRPr sz="12300"/>
            </a:lvl2pPr>
            <a:lvl3pPr>
              <a:defRPr sz="11300"/>
            </a:lvl3pPr>
            <a:lvl4pPr>
              <a:defRPr sz="9500"/>
            </a:lvl4pPr>
            <a:lvl5pPr>
              <a:defRPr sz="85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A0C5-6D8A-47FE-AA9A-76CD74C3BA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Ψαλίδισμα και στρογγύλεμα μίας γωνίας του ορθογωνίου"/>
          <p:cNvSpPr>
            <a:spLocks noChangeArrowheads="1"/>
          </p:cNvSpPr>
          <p:nvPr/>
        </p:nvSpPr>
        <p:spPr bwMode="auto">
          <a:xfrm rot="420000" flipV="1">
            <a:off x="9972675" y="6980238"/>
            <a:ext cx="16560800" cy="25923875"/>
          </a:xfrm>
          <a:custGeom>
            <a:avLst/>
            <a:gdLst>
              <a:gd name="T0" fmla="*/ 17595850 w 17595850"/>
              <a:gd name="T1" fmla="*/ 15122525 h 30245050"/>
              <a:gd name="T2" fmla="*/ 8797925 w 17595850"/>
              <a:gd name="T3" fmla="*/ 30245050 h 30245050"/>
              <a:gd name="T4" fmla="*/ 0 w 17595850"/>
              <a:gd name="T5" fmla="*/ 15122525 h 30245050"/>
              <a:gd name="T6" fmla="*/ 8797925 w 17595850"/>
              <a:gd name="T7" fmla="*/ 0 h 30245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7595850"/>
              <a:gd name="T13" fmla="*/ 0 h 30245050"/>
              <a:gd name="T14" fmla="*/ 17275069 w 17595850"/>
              <a:gd name="T15" fmla="*/ 30245050 h 30245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95850" h="30245050">
                <a:moveTo>
                  <a:pt x="0" y="0"/>
                </a:moveTo>
                <a:lnTo>
                  <a:pt x="16954305" y="0"/>
                </a:lnTo>
                <a:lnTo>
                  <a:pt x="17595850" y="641545"/>
                </a:lnTo>
                <a:lnTo>
                  <a:pt x="17595850" y="30245050"/>
                </a:lnTo>
                <a:lnTo>
                  <a:pt x="0" y="302450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lIns="384010" tIns="192005" rIns="384010" bIns="192005" anchor="ctr"/>
          <a:lstStyle/>
          <a:p>
            <a:pPr algn="ctr" defTabSz="812800">
              <a:defRPr/>
            </a:pPr>
            <a:endParaRPr lang="en-US" sz="16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6" name="11 - Ορθογώνιο τρίγωνο"/>
          <p:cNvSpPr>
            <a:spLocks noChangeArrowheads="1"/>
          </p:cNvSpPr>
          <p:nvPr/>
        </p:nvSpPr>
        <p:spPr bwMode="auto">
          <a:xfrm rot="420000" flipV="1">
            <a:off x="25212675" y="33766125"/>
            <a:ext cx="490538" cy="979488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lIns="432011" tIns="216005" rIns="432011" bIns="216005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9 - Ελεύθερη σχεδίαση"/>
          <p:cNvSpPr>
            <a:spLocks/>
          </p:cNvSpPr>
          <p:nvPr/>
        </p:nvSpPr>
        <p:spPr bwMode="auto">
          <a:xfrm flipV="1">
            <a:off x="-30163" y="36644263"/>
            <a:ext cx="28863926" cy="6561137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 lIns="384010" tIns="192005" rIns="384010" bIns="192005"/>
          <a:lstStyle/>
          <a:p>
            <a:pPr defTabSz="812800">
              <a:defRPr/>
            </a:pPr>
            <a:endParaRPr lang="en-US" sz="1600">
              <a:latin typeface="Constantia" pitchFamily="18" charset="0"/>
            </a:endParaRPr>
          </a:p>
        </p:txBody>
      </p:sp>
      <p:sp>
        <p:nvSpPr>
          <p:cNvPr id="8" name="10 - Ελεύθερη σχεδίαση"/>
          <p:cNvSpPr>
            <a:spLocks/>
          </p:cNvSpPr>
          <p:nvPr/>
        </p:nvSpPr>
        <p:spPr bwMode="auto">
          <a:xfrm flipV="1">
            <a:off x="13801725" y="39184263"/>
            <a:ext cx="15001875" cy="4021137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 lIns="384010" tIns="192005" rIns="384010" bIns="192005"/>
          <a:lstStyle/>
          <a:p>
            <a:pPr defTabSz="812800">
              <a:defRPr/>
            </a:pPr>
            <a:endParaRPr lang="en-US" sz="1600">
              <a:latin typeface="Constantia" pitchFamily="18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20240" y="7415078"/>
            <a:ext cx="6970471" cy="9970512"/>
          </a:xfrm>
        </p:spPr>
        <p:txBody>
          <a:bodyPr lIns="216027" tIns="216027" rIns="216027" bIns="216027"/>
          <a:lstStyle>
            <a:lvl1pPr algn="l">
              <a:buNone/>
              <a:defRPr sz="95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920241" y="17821346"/>
            <a:ext cx="6960870" cy="13729716"/>
          </a:xfrm>
        </p:spPr>
        <p:txBody>
          <a:bodyPr lIns="302438" rIns="216027" bIns="216027"/>
          <a:lstStyle>
            <a:lvl1pPr marL="0" indent="0" algn="l">
              <a:spcBef>
                <a:spcPts val="1181"/>
              </a:spcBef>
              <a:buFontTx/>
              <a:buNone/>
              <a:defRPr sz="61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10980248" y="7556957"/>
            <a:ext cx="14545818" cy="2477109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lIns="432054" tIns="216027" rIns="432054" bIns="216027">
            <a:normAutofit/>
          </a:bodyPr>
          <a:lstStyle>
            <a:lvl1pPr marL="0" indent="0">
              <a:buNone/>
              <a:defRPr sz="151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25442863" y="40044688"/>
            <a:ext cx="1920875" cy="23002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BF005-8077-4203-B253-93A33AE6E0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A4DA"/>
            </a:gs>
            <a:gs pos="25000">
              <a:srgbClr val="459BCA"/>
            </a:gs>
            <a:gs pos="100000">
              <a:srgbClr val="003F64"/>
            </a:gs>
          </a:gsLst>
          <a:path path="shape">
            <a:fillToRect l="10001" t="110001" r="10001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30163" y="-44450"/>
            <a:ext cx="28863926" cy="6559550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lIns="384010" tIns="192005" rIns="384010" bIns="192005"/>
          <a:lstStyle/>
          <a:p>
            <a:pPr defTabSz="812800">
              <a:defRPr/>
            </a:pPr>
            <a:endParaRPr lang="en-US" sz="1600">
              <a:latin typeface="Constantia" pitchFamily="18" charset="0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13801725" y="-44450"/>
            <a:ext cx="15001875" cy="4019550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lIns="384010" tIns="192005" rIns="384010" bIns="192005"/>
          <a:lstStyle/>
          <a:p>
            <a:pPr defTabSz="812800">
              <a:defRPr/>
            </a:pPr>
            <a:endParaRPr lang="en-US" sz="1600">
              <a:latin typeface="Constantia" pitchFamily="18" charset="0"/>
            </a:endParaRPr>
          </a:p>
        </p:txBody>
      </p:sp>
      <p:sp>
        <p:nvSpPr>
          <p:cNvPr id="1030" name="8 - Θέση τίτλου"/>
          <p:cNvSpPr>
            <a:spLocks noGrp="1"/>
          </p:cNvSpPr>
          <p:nvPr>
            <p:ph type="title"/>
          </p:nvPr>
        </p:nvSpPr>
        <p:spPr bwMode="auto">
          <a:xfrm>
            <a:off x="1439863" y="4435475"/>
            <a:ext cx="259238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16005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31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1439863" y="12193588"/>
            <a:ext cx="25923875" cy="276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11" tIns="216005" rIns="432011" bIns="216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5700"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8401050" y="40044688"/>
            <a:ext cx="10561638" cy="230028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5700"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24963438" y="40044688"/>
            <a:ext cx="2400300" cy="230028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5700"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124D177-87A4-4F2F-8672-06B3324836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35" name="1 - Ομάδα"/>
          <p:cNvGrpSpPr>
            <a:grpSpLocks/>
          </p:cNvGrpSpPr>
          <p:nvPr/>
        </p:nvGrpSpPr>
        <p:grpSpPr bwMode="auto">
          <a:xfrm>
            <a:off x="-60325" y="1274763"/>
            <a:ext cx="28919488" cy="4090987"/>
            <a:chOff x="-19045" y="216550"/>
            <a:chExt cx="9180548" cy="649224"/>
          </a:xfrm>
        </p:grpSpPr>
        <p:grpSp>
          <p:nvGrpSpPr>
            <p:cNvPr id="1036" name="11 - Ελεύθερη σχεδίαση"/>
            <p:cNvGrpSpPr>
              <a:grpSpLocks/>
            </p:cNvGrpSpPr>
            <p:nvPr/>
          </p:nvGrpSpPr>
          <p:grpSpPr bwMode="auto">
            <a:xfrm>
              <a:off x="9648" y="106066"/>
              <a:ext cx="9101425" cy="815703"/>
              <a:chOff x="30480" y="579120"/>
              <a:chExt cx="28669488" cy="5138928"/>
            </a:xfrm>
          </p:grpSpPr>
          <p:pic>
            <p:nvPicPr>
              <p:cNvPr id="1040" name="11 - Ελεύθερη σχεδίαση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30480" y="579120"/>
                <a:ext cx="28669488" cy="51389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Text Box 11"/>
              <p:cNvSpPr txBox="1">
                <a:spLocks noChangeArrowheads="1"/>
              </p:cNvSpPr>
              <p:nvPr/>
            </p:nvSpPr>
            <p:spPr bwMode="auto">
              <a:xfrm rot="-164308">
                <a:off x="-142450" y="1965583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1" tIns="45715" rIns="91431" bIns="45715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12 - Ελεύθερη σχεδίαση"/>
            <p:cNvGrpSpPr>
              <a:grpSpLocks/>
            </p:cNvGrpSpPr>
            <p:nvPr/>
          </p:nvGrpSpPr>
          <p:grpSpPr bwMode="auto">
            <a:xfrm>
              <a:off x="5778" y="178637"/>
              <a:ext cx="9128518" cy="677333"/>
              <a:chOff x="18288" y="1036320"/>
              <a:chExt cx="28754832" cy="4267200"/>
            </a:xfrm>
          </p:grpSpPr>
          <p:pic>
            <p:nvPicPr>
              <p:cNvPr id="1038" name="12 - Ελεύθερη σχεδίαση"/>
              <p:cNvPicPr>
                <a:picLocks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8288" y="1036320"/>
                <a:ext cx="28754832" cy="426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" name="Text Box 14"/>
              <p:cNvSpPr txBox="1">
                <a:spLocks noChangeArrowheads="1"/>
              </p:cNvSpPr>
              <p:nvPr/>
            </p:nvSpPr>
            <p:spPr bwMode="auto">
              <a:xfrm rot="-164308">
                <a:off x="-109117" y="2430625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1" tIns="45715" rIns="91431" bIns="45715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7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Calibri" pitchFamily="34" charset="0"/>
        </a:defRPr>
      </a:lvl5pPr>
      <a:lvl6pPr marL="457200" algn="l" defTabSz="1028700" rtl="0" fontAlgn="base">
        <a:spcBef>
          <a:spcPct val="0"/>
        </a:spcBef>
        <a:spcAft>
          <a:spcPct val="0"/>
        </a:spcAft>
        <a:defRPr sz="26600">
          <a:solidFill>
            <a:schemeClr val="tx2"/>
          </a:solidFill>
          <a:latin typeface="Calibri" pitchFamily="34" charset="0"/>
        </a:defRPr>
      </a:lvl6pPr>
      <a:lvl7pPr marL="914400" algn="l" defTabSz="1028700" rtl="0" fontAlgn="base">
        <a:spcBef>
          <a:spcPct val="0"/>
        </a:spcBef>
        <a:spcAft>
          <a:spcPct val="0"/>
        </a:spcAft>
        <a:defRPr sz="26600">
          <a:solidFill>
            <a:schemeClr val="tx2"/>
          </a:solidFill>
          <a:latin typeface="Calibri" pitchFamily="34" charset="0"/>
        </a:defRPr>
      </a:lvl7pPr>
      <a:lvl8pPr marL="1371600" algn="l" defTabSz="1028700" rtl="0" fontAlgn="base">
        <a:spcBef>
          <a:spcPct val="0"/>
        </a:spcBef>
        <a:spcAft>
          <a:spcPct val="0"/>
        </a:spcAft>
        <a:defRPr sz="26600">
          <a:solidFill>
            <a:schemeClr val="tx2"/>
          </a:solidFill>
          <a:latin typeface="Calibri" pitchFamily="34" charset="0"/>
        </a:defRPr>
      </a:lvl8pPr>
      <a:lvl9pPr marL="1828800" algn="l" defTabSz="1028700" rtl="0" fontAlgn="base">
        <a:spcBef>
          <a:spcPct val="0"/>
        </a:spcBef>
        <a:spcAft>
          <a:spcPct val="0"/>
        </a:spcAft>
        <a:defRPr sz="26600">
          <a:solidFill>
            <a:schemeClr val="tx2"/>
          </a:solidFill>
          <a:latin typeface="Calibri" pitchFamily="34" charset="0"/>
        </a:defRPr>
      </a:lvl9pPr>
    </p:titleStyle>
    <p:bodyStyle>
      <a:lvl1pPr marL="1295400" indent="-12954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3024188" indent="-1165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588" indent="-11668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5614988" indent="-990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6910388" indent="-990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9026" indent="-99372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9073134" indent="-86410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369296" indent="-864108" algn="l" rtl="0" eaLnBrk="1" latinLnBrk="0" hangingPunct="1">
        <a:spcBef>
          <a:spcPct val="20000"/>
        </a:spcBef>
        <a:buClr>
          <a:schemeClr val="tx2"/>
        </a:buClr>
        <a:buChar char="•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1665458" indent="-86410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B5395">
                <a:alpha val="92998"/>
              </a:srgbClr>
            </a:gs>
            <a:gs pos="13000">
              <a:srgbClr val="0B5395">
                <a:alpha val="93908"/>
              </a:srgbClr>
            </a:gs>
            <a:gs pos="23000">
              <a:srgbClr val="91C6F7">
                <a:alpha val="94608"/>
              </a:srgbClr>
            </a:gs>
            <a:gs pos="100000">
              <a:srgbClr val="083763"/>
            </a:gs>
          </a:gsLst>
          <a:path path="shape">
            <a:fillToRect l="10001" t="110001" r="10001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42"/>
          <p:cNvSpPr>
            <a:spLocks noChangeArrowheads="1"/>
          </p:cNvSpPr>
          <p:nvPr/>
        </p:nvSpPr>
        <p:spPr bwMode="auto">
          <a:xfrm>
            <a:off x="18084800" y="287115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l-GR"/>
          </a:p>
        </p:txBody>
      </p:sp>
      <p:sp>
        <p:nvSpPr>
          <p:cNvPr id="3075" name="Rectangle 1744"/>
          <p:cNvSpPr>
            <a:spLocks noChangeArrowheads="1"/>
          </p:cNvSpPr>
          <p:nvPr/>
        </p:nvSpPr>
        <p:spPr bwMode="auto">
          <a:xfrm>
            <a:off x="22040850" y="287115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l-GR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312568" y="316855"/>
            <a:ext cx="25130992" cy="342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2870" tIns="51435" rIns="102870" bIns="51435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effectiveness of the HEART Score in reducing health costs by predicting coronary artery disease and avoiding hospital admissions </a:t>
            </a:r>
            <a:endParaRPr lang="el-GR" sz="72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>
            <a:off x="4181475" y="3680251"/>
            <a:ext cx="23906163" cy="212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Comic Sans MS" pitchFamily="66" charset="0"/>
              </a:rPr>
              <a:t>I. </a:t>
            </a:r>
            <a:r>
              <a:rPr lang="en-US" sz="4400" dirty="0" err="1" smtClean="0">
                <a:latin typeface="Comic Sans MS" pitchFamily="66" charset="0"/>
              </a:rPr>
              <a:t>Chiotelis</a:t>
            </a:r>
            <a:r>
              <a:rPr lang="el-GR" sz="4400" dirty="0" smtClean="0">
                <a:latin typeface="Comic Sans MS" pitchFamily="66" charset="0"/>
              </a:rPr>
              <a:t> </a:t>
            </a:r>
            <a:r>
              <a:rPr lang="el-GR" sz="4400" baseline="30000" dirty="0">
                <a:latin typeface="Comic Sans MS" pitchFamily="66" charset="0"/>
              </a:rPr>
              <a:t>1</a:t>
            </a:r>
            <a:r>
              <a:rPr lang="el-GR" sz="4400" dirty="0">
                <a:latin typeface="Comic Sans MS" pitchFamily="66" charset="0"/>
              </a:rPr>
              <a:t>, </a:t>
            </a:r>
            <a:r>
              <a:rPr lang="en-US" sz="4400" dirty="0" err="1">
                <a:latin typeface="Comic Sans MS" pitchFamily="66" charset="0"/>
              </a:rPr>
              <a:t>E.Kletsiou</a:t>
            </a:r>
            <a:r>
              <a:rPr lang="en-US" sz="4400" dirty="0">
                <a:latin typeface="Comic Sans MS" pitchFamily="66" charset="0"/>
              </a:rPr>
              <a:t> </a:t>
            </a:r>
            <a:r>
              <a:rPr lang="el-GR" sz="4400" baseline="30000" dirty="0">
                <a:latin typeface="Comic Sans MS" pitchFamily="66" charset="0"/>
              </a:rPr>
              <a:t>2</a:t>
            </a:r>
            <a:r>
              <a:rPr lang="el-GR" sz="4400" dirty="0">
                <a:latin typeface="Comic Sans MS" pitchFamily="66" charset="0"/>
              </a:rPr>
              <a:t>,</a:t>
            </a:r>
            <a:r>
              <a:rPr lang="en-US" sz="4400" dirty="0">
                <a:latin typeface="Comic Sans MS" pitchFamily="66" charset="0"/>
              </a:rPr>
              <a:t>N. </a:t>
            </a:r>
            <a:r>
              <a:rPr lang="en-US" sz="4400" dirty="0" err="1">
                <a:latin typeface="Comic Sans MS" pitchFamily="66" charset="0"/>
              </a:rPr>
              <a:t>Kontogiannis</a:t>
            </a:r>
            <a:r>
              <a:rPr lang="el-GR" sz="4400" dirty="0">
                <a:latin typeface="Comic Sans MS" pitchFamily="66" charset="0"/>
              </a:rPr>
              <a:t> </a:t>
            </a:r>
            <a:r>
              <a:rPr lang="el-GR" sz="4400" baseline="30000" dirty="0">
                <a:latin typeface="Comic Sans MS" pitchFamily="66" charset="0"/>
              </a:rPr>
              <a:t>1</a:t>
            </a:r>
            <a:r>
              <a:rPr lang="en-US" sz="4400" dirty="0">
                <a:latin typeface="Comic Sans MS" pitchFamily="66" charset="0"/>
              </a:rPr>
              <a:t>,</a:t>
            </a:r>
            <a:r>
              <a:rPr lang="el-GR" sz="4400" dirty="0">
                <a:latin typeface="Comic Sans MS" pitchFamily="66" charset="0"/>
              </a:rPr>
              <a:t> </a:t>
            </a:r>
            <a:r>
              <a:rPr lang="en-US" sz="4400" dirty="0">
                <a:latin typeface="Comic Sans MS" pitchFamily="66" charset="0"/>
              </a:rPr>
              <a:t>LE</a:t>
            </a:r>
            <a:r>
              <a:rPr lang="el-GR" sz="4400" dirty="0">
                <a:latin typeface="Comic Sans MS" pitchFamily="66" charset="0"/>
              </a:rPr>
              <a:t>. </a:t>
            </a:r>
            <a:r>
              <a:rPr lang="en-US" sz="4400" dirty="0" err="1">
                <a:latin typeface="Comic Sans MS" pitchFamily="66" charset="0"/>
              </a:rPr>
              <a:t>Poulimenos</a:t>
            </a:r>
            <a:r>
              <a:rPr lang="el-GR" sz="4400" dirty="0">
                <a:latin typeface="Comic Sans MS" pitchFamily="66" charset="0"/>
              </a:rPr>
              <a:t> </a:t>
            </a:r>
            <a:r>
              <a:rPr lang="el-GR" sz="4400" baseline="30000" dirty="0">
                <a:latin typeface="Comic Sans MS" pitchFamily="66" charset="0"/>
              </a:rPr>
              <a:t>1</a:t>
            </a:r>
            <a:r>
              <a:rPr lang="el-GR" sz="4400" dirty="0">
                <a:latin typeface="Comic Sans MS" pitchFamily="66" charset="0"/>
              </a:rPr>
              <a:t>,</a:t>
            </a:r>
            <a:r>
              <a:rPr lang="en-US" sz="4400" dirty="0">
                <a:latin typeface="Comic Sans MS" pitchFamily="66" charset="0"/>
              </a:rPr>
              <a:t> L. </a:t>
            </a:r>
            <a:r>
              <a:rPr lang="en-US" sz="4400" dirty="0" err="1">
                <a:latin typeface="Comic Sans MS" pitchFamily="66" charset="0"/>
              </a:rPr>
              <a:t>Plagisou</a:t>
            </a:r>
            <a:r>
              <a:rPr lang="el-GR" sz="4400" baseline="30000" dirty="0">
                <a:latin typeface="Comic Sans MS" pitchFamily="66" charset="0"/>
              </a:rPr>
              <a:t>1</a:t>
            </a:r>
            <a:r>
              <a:rPr lang="el-GR" sz="4400" dirty="0">
                <a:latin typeface="Comic Sans MS" pitchFamily="66" charset="0"/>
              </a:rPr>
              <a:t>,</a:t>
            </a:r>
            <a:r>
              <a:rPr lang="en-US" sz="4400" dirty="0">
                <a:latin typeface="Comic Sans MS" pitchFamily="66" charset="0"/>
              </a:rPr>
              <a:t> </a:t>
            </a:r>
            <a:r>
              <a:rPr lang="en-US" sz="4400" dirty="0" err="1">
                <a:latin typeface="Comic Sans MS" pitchFamily="66" charset="0"/>
              </a:rPr>
              <a:t>M.Koutsouradi</a:t>
            </a:r>
            <a:r>
              <a:rPr lang="el-GR" sz="4400" dirty="0">
                <a:latin typeface="Comic Sans MS" pitchFamily="66" charset="0"/>
              </a:rPr>
              <a:t> </a:t>
            </a:r>
            <a:r>
              <a:rPr lang="en-US" sz="4400" baseline="30000" dirty="0">
                <a:latin typeface="Comic Sans MS" pitchFamily="66" charset="0"/>
              </a:rPr>
              <a:t>3</a:t>
            </a:r>
            <a:r>
              <a:rPr lang="en-US" sz="4400" dirty="0">
                <a:latin typeface="Comic Sans MS" pitchFamily="66" charset="0"/>
              </a:rPr>
              <a:t>,</a:t>
            </a:r>
            <a:r>
              <a:rPr lang="el-GR" sz="4400" dirty="0">
                <a:latin typeface="Comic Sans MS" pitchFamily="66" charset="0"/>
              </a:rPr>
              <a:t/>
            </a:r>
            <a:br>
              <a:rPr lang="el-GR" sz="4400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 </a:t>
            </a:r>
            <a:r>
              <a:rPr lang="en-US" sz="4400" dirty="0" err="1">
                <a:latin typeface="Comic Sans MS" pitchFamily="66" charset="0"/>
              </a:rPr>
              <a:t>M.Kourakos</a:t>
            </a:r>
            <a:r>
              <a:rPr lang="en-US" sz="4400" dirty="0">
                <a:latin typeface="Comic Sans MS" pitchFamily="66" charset="0"/>
              </a:rPr>
              <a:t> </a:t>
            </a:r>
            <a:r>
              <a:rPr lang="el-GR" sz="4400" baseline="30000" dirty="0">
                <a:latin typeface="Comic Sans MS" pitchFamily="66" charset="0"/>
              </a:rPr>
              <a:t>1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dirty="0" err="1">
                <a:latin typeface="Comic Sans MS" pitchFamily="66" charset="0"/>
              </a:rPr>
              <a:t>E.Stamatopoulou</a:t>
            </a:r>
            <a:r>
              <a:rPr lang="el-GR" sz="4400" baseline="30000" dirty="0">
                <a:latin typeface="Comic Sans MS" pitchFamily="66" charset="0"/>
              </a:rPr>
              <a:t>2</a:t>
            </a:r>
            <a:r>
              <a:rPr lang="en-US" sz="4400" baseline="30000" dirty="0">
                <a:latin typeface="Comic Sans MS" pitchFamily="66" charset="0"/>
              </a:rPr>
              <a:t> </a:t>
            </a:r>
            <a:r>
              <a:rPr lang="en-US" sz="4400" dirty="0">
                <a:latin typeface="Comic Sans MS" pitchFamily="66" charset="0"/>
              </a:rPr>
              <a:t> , </a:t>
            </a:r>
            <a:r>
              <a:rPr lang="en-US" sz="4400" dirty="0" err="1">
                <a:latin typeface="Comic Sans MS" pitchFamily="66" charset="0"/>
              </a:rPr>
              <a:t>D.Gkiafis</a:t>
            </a:r>
            <a:r>
              <a:rPr lang="el-GR" sz="4400" baseline="30000" dirty="0">
                <a:latin typeface="Comic Sans MS" pitchFamily="66" charset="0"/>
              </a:rPr>
              <a:t> 1</a:t>
            </a:r>
            <a:r>
              <a:rPr lang="en-US" sz="4400" baseline="30000" dirty="0">
                <a:latin typeface="Comic Sans MS" pitchFamily="66" charset="0"/>
              </a:rPr>
              <a:t> </a:t>
            </a:r>
            <a:r>
              <a:rPr lang="en-US" sz="4400" dirty="0">
                <a:latin typeface="Comic Sans MS" pitchFamily="66" charset="0"/>
              </a:rPr>
              <a:t> ,</a:t>
            </a:r>
            <a:r>
              <a:rPr lang="en-US" sz="4400" dirty="0"/>
              <a:t> </a:t>
            </a:r>
            <a:r>
              <a:rPr lang="en-US" sz="4400" dirty="0">
                <a:latin typeface="Comic Sans MS" pitchFamily="66" charset="0"/>
              </a:rPr>
              <a:t>AJ</a:t>
            </a:r>
            <a:r>
              <a:rPr lang="el-GR" sz="4400" dirty="0">
                <a:latin typeface="Comic Sans MS" pitchFamily="66" charset="0"/>
              </a:rPr>
              <a:t>. </a:t>
            </a:r>
            <a:r>
              <a:rPr lang="en-US" sz="4400" dirty="0" err="1">
                <a:latin typeface="Comic Sans MS" pitchFamily="66" charset="0"/>
              </a:rPr>
              <a:t>Manolis</a:t>
            </a:r>
            <a:r>
              <a:rPr lang="el-GR" sz="4400" baseline="30000" dirty="0">
                <a:latin typeface="Comic Sans MS" pitchFamily="66" charset="0"/>
              </a:rPr>
              <a:t>1</a:t>
            </a:r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>
            <a:off x="3312568" y="5919482"/>
            <a:ext cx="23618624" cy="156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5" rIns="91431" bIns="45715" anchor="ctr">
            <a:spAutoFit/>
          </a:bodyPr>
          <a:lstStyle/>
          <a:p>
            <a:pPr algn="ctr"/>
            <a:r>
              <a:rPr lang="en-US" sz="3200" dirty="0"/>
              <a:t>1.Asklepieion General Hospital, Cardiology department  Athens </a:t>
            </a:r>
            <a:r>
              <a:rPr lang="en-US" sz="3200" dirty="0" smtClean="0"/>
              <a:t>Greece, </a:t>
            </a:r>
            <a:r>
              <a:rPr lang="el-GR" sz="32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l-GR" sz="3200" i="1" dirty="0">
                <a:latin typeface="Comic Sans MS" pitchFamily="66" charset="0"/>
              </a:rPr>
              <a:t>.</a:t>
            </a:r>
            <a:r>
              <a:rPr lang="en-US" sz="3200" dirty="0"/>
              <a:t> University General Hospital </a:t>
            </a:r>
            <a:r>
              <a:rPr lang="en-US" sz="3200" dirty="0" err="1" smtClean="0"/>
              <a:t>Attikon</a:t>
            </a:r>
            <a:r>
              <a:rPr lang="en-US" sz="3200" dirty="0" smtClean="0"/>
              <a:t> , Athens Greece </a:t>
            </a:r>
          </a:p>
          <a:p>
            <a:pPr algn="ctr"/>
            <a:r>
              <a:rPr lang="en-US" sz="3200" dirty="0" smtClean="0"/>
              <a:t>3</a:t>
            </a:r>
            <a:r>
              <a:rPr lang="en-US" sz="3200" dirty="0"/>
              <a:t>. Metropolitan Hospital </a:t>
            </a:r>
            <a:r>
              <a:rPr lang="en-US" sz="3200" dirty="0" smtClean="0"/>
              <a:t>Piraeus, Greece</a:t>
            </a:r>
            <a:endParaRPr lang="en-US" sz="3200" dirty="0"/>
          </a:p>
          <a:p>
            <a:pPr algn="ctr"/>
            <a:endParaRPr lang="el-GR" sz="3200" i="1" dirty="0">
              <a:latin typeface="Comic Sans MS" pitchFamily="66" charset="0"/>
            </a:endParaRP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936304" y="7611081"/>
            <a:ext cx="14761640" cy="674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5" rIns="91431" bIns="45715" anchor="ctr">
            <a:spAutoFit/>
          </a:bodyPr>
          <a:lstStyle/>
          <a:p>
            <a:pPr algn="just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 The challenge in the emergency department </a:t>
            </a:r>
            <a:r>
              <a:rPr lang="en-US" sz="3600" dirty="0" smtClean="0">
                <a:latin typeface="+mn-lt"/>
              </a:rPr>
              <a:t>is </a:t>
            </a:r>
            <a:r>
              <a:rPr lang="en-US" sz="3600" dirty="0">
                <a:latin typeface="+mn-lt"/>
              </a:rPr>
              <a:t>not only to identify high risk patients but also to identify patients who can be safely discharged home. The HEART score predicts the short-term incidence of major adverse cardiac events, dividing patients with chest pain in three risk categories, by assigning zero, one, or two points </a:t>
            </a:r>
            <a:r>
              <a:rPr lang="en-US" sz="3600" dirty="0" smtClean="0">
                <a:latin typeface="+mn-lt"/>
              </a:rPr>
              <a:t>towards 5 diagnostic criteria (</a:t>
            </a:r>
            <a:r>
              <a:rPr lang="en-US" sz="3600" dirty="0">
                <a:latin typeface="+mn-lt"/>
              </a:rPr>
              <a:t>T</a:t>
            </a:r>
            <a:r>
              <a:rPr lang="en-US" sz="3600" dirty="0" smtClean="0">
                <a:latin typeface="+mn-lt"/>
              </a:rPr>
              <a:t>able 1)</a:t>
            </a:r>
            <a:endParaRPr lang="en-US" sz="3600" dirty="0">
              <a:latin typeface="+mn-lt"/>
            </a:endParaRPr>
          </a:p>
          <a:p>
            <a:pPr algn="just"/>
            <a:endParaRPr lang="en-US" sz="3600" dirty="0">
              <a:latin typeface="+mn-lt"/>
            </a:endParaRPr>
          </a:p>
          <a:p>
            <a:pPr algn="just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Purpose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of this study </a:t>
            </a:r>
            <a:r>
              <a:rPr lang="en-US" sz="3600" dirty="0" smtClean="0">
                <a:latin typeface="+mn-lt"/>
              </a:rPr>
              <a:t>is to </a:t>
            </a:r>
            <a:r>
              <a:rPr lang="en-US" sz="3600" dirty="0">
                <a:latin typeface="+mn-lt"/>
              </a:rPr>
              <a:t>describe the population with chest pain, to characterize the subgroup of low-risk patients and to assess the prognostic value of HEART score in avoiding patients’ hospitalizations and reducing cost.</a:t>
            </a:r>
            <a:endParaRPr lang="el-GR" altLang="ko-KR" sz="3600" b="1" dirty="0">
              <a:latin typeface="+mn-lt"/>
              <a:cs typeface="HY신명조"/>
            </a:endParaRPr>
          </a:p>
        </p:txBody>
      </p:sp>
      <p:sp>
        <p:nvSpPr>
          <p:cNvPr id="3080" name="Rectangle 25"/>
          <p:cNvSpPr>
            <a:spLocks noChangeArrowheads="1"/>
          </p:cNvSpPr>
          <p:nvPr/>
        </p:nvSpPr>
        <p:spPr bwMode="auto">
          <a:xfrm>
            <a:off x="792288" y="18146316"/>
            <a:ext cx="19154128" cy="729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5" rIns="91431" bIns="45715" anchor="ctr">
            <a:spAutoFit/>
          </a:bodyPr>
          <a:lstStyle/>
          <a:p>
            <a:pPr marL="342900" indent="-342900" algn="ctr">
              <a:defRPr/>
            </a:pPr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Results</a:t>
            </a:r>
          </a:p>
          <a:p>
            <a:pPr marL="342900" indent="-342900" algn="ctr">
              <a:defRPr/>
            </a:pP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 marL="815975" indent="-544513">
              <a:buFont typeface="Wingdings" pitchFamily="2" charset="2"/>
              <a:buChar char="ü"/>
              <a:defRPr/>
            </a:pPr>
            <a:r>
              <a:rPr lang="en-US" sz="3600" dirty="0">
                <a:latin typeface="+mn-lt"/>
                <a:cs typeface="Arial" pitchFamily="34" charset="0"/>
              </a:rPr>
              <a:t>131 patients (65.4% males with mean age 64±13.6 years) admitted to hospital due to chest pain </a:t>
            </a:r>
            <a:r>
              <a:rPr lang="en-US" sz="3600" dirty="0" smtClean="0">
                <a:latin typeface="+mn-lt"/>
                <a:cs typeface="Arial" pitchFamily="34" charset="0"/>
              </a:rPr>
              <a:t>episode (Table 2</a:t>
            </a:r>
            <a:r>
              <a:rPr lang="en-US" sz="3600" dirty="0" smtClean="0">
                <a:latin typeface="+mn-lt"/>
                <a:cs typeface="Arial" pitchFamily="34" charset="0"/>
              </a:rPr>
              <a:t>).</a:t>
            </a:r>
            <a:endParaRPr lang="en-US" sz="3600" dirty="0">
              <a:latin typeface="+mn-lt"/>
              <a:cs typeface="Arial" pitchFamily="34" charset="0"/>
            </a:endParaRPr>
          </a:p>
          <a:p>
            <a:pPr marL="815975" indent="-544513">
              <a:buFont typeface="Wingdings" pitchFamily="2" charset="2"/>
              <a:buChar char="ü"/>
              <a:defRPr/>
            </a:pPr>
            <a:r>
              <a:rPr lang="en-US" sz="3600" dirty="0">
                <a:latin typeface="+mn-lt"/>
                <a:cs typeface="Arial" pitchFamily="34" charset="0"/>
              </a:rPr>
              <a:t>The mean duration of hospitalization of the total sample was 2.8±1.9 days </a:t>
            </a:r>
            <a:r>
              <a:rPr lang="en-US" sz="3600" dirty="0" smtClean="0">
                <a:latin typeface="+mn-lt"/>
                <a:cs typeface="Arial" pitchFamily="34" charset="0"/>
              </a:rPr>
              <a:t>.</a:t>
            </a:r>
            <a:endParaRPr lang="en-US" sz="3600" dirty="0">
              <a:latin typeface="+mn-lt"/>
              <a:cs typeface="Arial" pitchFamily="34" charset="0"/>
            </a:endParaRPr>
          </a:p>
          <a:p>
            <a:pPr marL="815975" indent="-544513">
              <a:buFont typeface="Wingdings" pitchFamily="2" charset="2"/>
              <a:buChar char="ü"/>
              <a:defRPr/>
            </a:pPr>
            <a:r>
              <a:rPr lang="en-US" sz="3600" dirty="0">
                <a:latin typeface="+mn-lt"/>
                <a:cs typeface="Arial" pitchFamily="34" charset="0"/>
              </a:rPr>
              <a:t>The mean HEART Score of all patients was </a:t>
            </a:r>
            <a:r>
              <a:rPr lang="en-US" sz="3600" dirty="0" smtClean="0">
                <a:latin typeface="+mn-lt"/>
                <a:cs typeface="Arial" pitchFamily="34" charset="0"/>
              </a:rPr>
              <a:t>4.7±2 and 35 </a:t>
            </a:r>
            <a:r>
              <a:rPr lang="en-US" sz="3600" dirty="0">
                <a:latin typeface="+mn-lt"/>
                <a:cs typeface="Arial" pitchFamily="34" charset="0"/>
              </a:rPr>
              <a:t>patients (26.7%) found to have low risk score 0-3, 74 (56.5%) with score 4-6 and 22 (16.8%) with high risk score ≥</a:t>
            </a:r>
            <a:r>
              <a:rPr lang="en-US" sz="3600" dirty="0" smtClean="0">
                <a:latin typeface="+mn-lt"/>
                <a:cs typeface="Arial" pitchFamily="34" charset="0"/>
              </a:rPr>
              <a:t>7</a:t>
            </a:r>
            <a:r>
              <a:rPr lang="en-US" sz="3600" dirty="0">
                <a:latin typeface="+mn-lt"/>
                <a:cs typeface="Arial" pitchFamily="34" charset="0"/>
              </a:rPr>
              <a:t> </a:t>
            </a:r>
            <a:r>
              <a:rPr lang="en-US" sz="3600" dirty="0" smtClean="0">
                <a:latin typeface="+mn-lt"/>
                <a:cs typeface="Arial" pitchFamily="34" charset="0"/>
              </a:rPr>
              <a:t>(Fig.1</a:t>
            </a:r>
            <a:r>
              <a:rPr lang="en-US" sz="3600" dirty="0" smtClean="0">
                <a:latin typeface="+mn-lt"/>
                <a:cs typeface="Arial" pitchFamily="34" charset="0"/>
              </a:rPr>
              <a:t>).</a:t>
            </a:r>
            <a:endParaRPr lang="en-US" sz="3600" dirty="0">
              <a:latin typeface="+mn-lt"/>
              <a:cs typeface="Arial" pitchFamily="34" charset="0"/>
            </a:endParaRPr>
          </a:p>
          <a:p>
            <a:pPr marL="815975" indent="-544513">
              <a:buFont typeface="Wingdings" pitchFamily="2" charset="2"/>
              <a:buChar char="ü"/>
              <a:defRPr/>
            </a:pPr>
            <a:r>
              <a:rPr lang="en-US" sz="3600" dirty="0">
                <a:latin typeface="+mn-lt"/>
                <a:cs typeface="Arial" pitchFamily="34" charset="0"/>
              </a:rPr>
              <a:t>66.4% of the total sample had no findings as an outcome, and the rest 33.6% had coronary artery </a:t>
            </a:r>
            <a:r>
              <a:rPr lang="en-US" sz="3600" dirty="0" smtClean="0">
                <a:latin typeface="+mn-lt"/>
                <a:cs typeface="Arial" pitchFamily="34" charset="0"/>
              </a:rPr>
              <a:t>disease</a:t>
            </a:r>
            <a:r>
              <a:rPr lang="en-US" sz="3600" dirty="0">
                <a:latin typeface="+mn-lt"/>
                <a:cs typeface="Arial" pitchFamily="34" charset="0"/>
              </a:rPr>
              <a:t> </a:t>
            </a:r>
            <a:r>
              <a:rPr lang="en-US" sz="3600" dirty="0" smtClean="0">
                <a:latin typeface="+mn-lt"/>
                <a:cs typeface="Arial" pitchFamily="34" charset="0"/>
              </a:rPr>
              <a:t>(Fig. 2</a:t>
            </a:r>
            <a:r>
              <a:rPr lang="en-US" sz="3600" dirty="0" smtClean="0">
                <a:latin typeface="+mn-lt"/>
                <a:cs typeface="Arial" pitchFamily="34" charset="0"/>
              </a:rPr>
              <a:t>).</a:t>
            </a:r>
            <a:endParaRPr lang="en-US" sz="3600" dirty="0">
              <a:latin typeface="+mn-lt"/>
              <a:cs typeface="Arial" pitchFamily="34" charset="0"/>
            </a:endParaRPr>
          </a:p>
          <a:p>
            <a:pPr marL="815975" indent="-544513">
              <a:buFont typeface="Wingdings" pitchFamily="2" charset="2"/>
              <a:buChar char="ü"/>
              <a:defRPr/>
            </a:pPr>
            <a:r>
              <a:rPr lang="en-US" sz="3600" dirty="0">
                <a:latin typeface="+mn-lt"/>
                <a:cs typeface="Arial" pitchFamily="34" charset="0"/>
              </a:rPr>
              <a:t>Between the 3 score categories there was a statistical significant difference regarding </a:t>
            </a:r>
            <a:r>
              <a:rPr lang="en-US" sz="3600" dirty="0" smtClean="0">
                <a:latin typeface="+mn-lt"/>
                <a:cs typeface="Arial" pitchFamily="34" charset="0"/>
              </a:rPr>
              <a:t> the </a:t>
            </a:r>
            <a:r>
              <a:rPr lang="en-US" sz="3600" dirty="0">
                <a:latin typeface="+mn-lt"/>
                <a:cs typeface="Arial" pitchFamily="34" charset="0"/>
              </a:rPr>
              <a:t>outcome (p=0.000). </a:t>
            </a:r>
          </a:p>
          <a:p>
            <a:pPr marL="815975" indent="-544513">
              <a:buFont typeface="Wingdings" pitchFamily="2" charset="2"/>
              <a:buChar char="ü"/>
              <a:defRPr/>
            </a:pPr>
            <a:r>
              <a:rPr lang="en-US" sz="3600" dirty="0">
                <a:latin typeface="+mn-lt"/>
                <a:cs typeface="Arial" pitchFamily="34" charset="0"/>
              </a:rPr>
              <a:t>Duration of the hospitalization was also positively correlated with the HEART Score (</a:t>
            </a:r>
            <a:r>
              <a:rPr lang="en-US" sz="3600" dirty="0" smtClean="0">
                <a:latin typeface="+mn-lt"/>
                <a:cs typeface="Arial" pitchFamily="34" charset="0"/>
              </a:rPr>
              <a:t>p&lt;0.000, r=0.371</a:t>
            </a:r>
            <a:r>
              <a:rPr lang="en-US" sz="3600" dirty="0">
                <a:latin typeface="+mn-lt"/>
                <a:cs typeface="Arial" pitchFamily="34" charset="0"/>
              </a:rPr>
              <a:t>). </a:t>
            </a:r>
          </a:p>
        </p:txBody>
      </p:sp>
      <p:sp>
        <p:nvSpPr>
          <p:cNvPr id="3081" name="Rectangle 541"/>
          <p:cNvSpPr>
            <a:spLocks noChangeArrowheads="1"/>
          </p:cNvSpPr>
          <p:nvPr/>
        </p:nvSpPr>
        <p:spPr bwMode="auto">
          <a:xfrm>
            <a:off x="0" y="19548475"/>
            <a:ext cx="161925" cy="357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1272" tIns="40636" rIns="81272" bIns="40636" anchor="ctr">
            <a:spAutoFit/>
          </a:bodyPr>
          <a:lstStyle/>
          <a:p>
            <a:pPr defTabSz="812800"/>
            <a:endParaRPr lang="el-GR"/>
          </a:p>
        </p:txBody>
      </p:sp>
      <p:sp>
        <p:nvSpPr>
          <p:cNvPr id="3082" name="Rectangle 1060"/>
          <p:cNvSpPr>
            <a:spLocks noChangeArrowheads="1"/>
          </p:cNvSpPr>
          <p:nvPr/>
        </p:nvSpPr>
        <p:spPr bwMode="auto">
          <a:xfrm>
            <a:off x="0" y="19167475"/>
            <a:ext cx="161925" cy="357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1272" tIns="40636" rIns="81272" bIns="40636" anchor="ctr">
            <a:spAutoFit/>
          </a:bodyPr>
          <a:lstStyle/>
          <a:p>
            <a:pPr defTabSz="812800"/>
            <a:endParaRPr lang="el-GR"/>
          </a:p>
        </p:txBody>
      </p:sp>
      <p:graphicFrame>
        <p:nvGraphicFramePr>
          <p:cNvPr id="3229" name="Group 157"/>
          <p:cNvGraphicFramePr>
            <a:graphicFrameLocks noGrp="1"/>
          </p:cNvGraphicFramePr>
          <p:nvPr/>
        </p:nvGraphicFramePr>
        <p:xfrm>
          <a:off x="17714168" y="33195988"/>
          <a:ext cx="10369153" cy="6436697"/>
        </p:xfrm>
        <a:graphic>
          <a:graphicData uri="http://schemas.openxmlformats.org/drawingml/2006/table">
            <a:tbl>
              <a:tblPr/>
              <a:tblGrid>
                <a:gridCol w="4032449"/>
                <a:gridCol w="2386550"/>
                <a:gridCol w="2381138"/>
                <a:gridCol w="1569016"/>
              </a:tblGrid>
              <a:tr h="119417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Table 3: LOW RISK GROUP ANALYSIS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0-3 (N=35)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40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Hospitalization duration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2±1 days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040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Intervention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 40%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Stress Test 48.6%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Coro. Ang.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11,4%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516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 analysis (hospitalization cost)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310 € /patient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10230 €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040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 analysis if no admission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22 €/ stress 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Cost 726 €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rgbClr val="137FE1">
                            <a:shade val="30000"/>
                            <a:satMod val="115000"/>
                          </a:srgbClr>
                        </a:gs>
                        <a:gs pos="50000">
                          <a:srgbClr val="137FE1">
                            <a:shade val="67500"/>
                            <a:satMod val="115000"/>
                          </a:srgbClr>
                        </a:gs>
                        <a:gs pos="100000">
                          <a:srgbClr val="137FE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sp>
        <p:nvSpPr>
          <p:cNvPr id="3132" name="Rectangle 1570"/>
          <p:cNvSpPr>
            <a:spLocks noChangeArrowheads="1"/>
          </p:cNvSpPr>
          <p:nvPr/>
        </p:nvSpPr>
        <p:spPr bwMode="auto">
          <a:xfrm>
            <a:off x="828580" y="40666987"/>
            <a:ext cx="27139774" cy="253841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91431" tIns="45715" rIns="91431" bIns="45715" anchor="ctr">
            <a:spAutoFit/>
          </a:bodyPr>
          <a:lstStyle/>
          <a:p>
            <a:pPr algn="ctr">
              <a:defRPr/>
            </a:pP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4000" dirty="0"/>
              <a:t> The HEART score may be a useful tool for evaluation of patients with chest pain and identify a low-risk group in which admission and further investigations may not be necessary in order to reduce cost, decrease the days in hospital and increase the quality of care</a:t>
            </a:r>
            <a:r>
              <a:rPr lang="en-US" sz="4000" dirty="0" smtClean="0"/>
              <a:t>. </a:t>
            </a:r>
            <a:endParaRPr lang="el-GR" sz="4000" dirty="0"/>
          </a:p>
        </p:txBody>
      </p: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170281" y="489901"/>
            <a:ext cx="4075202" cy="296656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275" endPos="40000" dist="101600" dir="5400000" sy="-100000" algn="bl" rotWithShape="0"/>
          </a:effectLst>
        </p:spPr>
      </p:pic>
      <p:sp>
        <p:nvSpPr>
          <p:cNvPr id="3116" name="Rectangle 24"/>
          <p:cNvSpPr>
            <a:spLocks noChangeArrowheads="1"/>
          </p:cNvSpPr>
          <p:nvPr/>
        </p:nvSpPr>
        <p:spPr bwMode="auto">
          <a:xfrm>
            <a:off x="864296" y="14585990"/>
            <a:ext cx="14041560" cy="341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5" rIns="91431" bIns="45715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Methods </a:t>
            </a:r>
            <a:endParaRPr lang="en-US" sz="3600" dirty="0" smtClean="0">
              <a:latin typeface="+mn-lt"/>
            </a:endParaRPr>
          </a:p>
          <a:p>
            <a:pPr algn="just"/>
            <a:r>
              <a:rPr lang="en-US" sz="3600" dirty="0" smtClean="0">
                <a:latin typeface="+mn-lt"/>
              </a:rPr>
              <a:t>Retrospective </a:t>
            </a:r>
            <a:r>
              <a:rPr lang="en-US" sz="3600" dirty="0">
                <a:latin typeface="+mn-lt"/>
              </a:rPr>
              <a:t>observational study including patients admitted to the hospital after initial assessment in the emergency department of a tertiary hospital with chest pain as the presenting symptom. All the patients followed the diagnostic algorithm of 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chest </a:t>
            </a:r>
            <a:r>
              <a:rPr lang="en-US" sz="3600" dirty="0" smtClean="0">
                <a:latin typeface="+mn-lt"/>
              </a:rPr>
              <a:t>pain</a:t>
            </a:r>
            <a:r>
              <a:rPr lang="en-US" sz="3600" dirty="0">
                <a:latin typeface="+mn-lt"/>
              </a:rPr>
              <a:t>.</a:t>
            </a:r>
            <a:endParaRPr lang="el-GR" sz="3600" dirty="0">
              <a:latin typeface="+mn-lt"/>
            </a:endParaRPr>
          </a:p>
          <a:p>
            <a:endParaRPr lang="el-GR" altLang="ko-KR" sz="3600" b="1" dirty="0">
              <a:latin typeface="+mn-lt"/>
              <a:cs typeface="HY신명조"/>
            </a:endParaRPr>
          </a:p>
        </p:txBody>
      </p:sp>
      <p:graphicFrame>
        <p:nvGraphicFramePr>
          <p:cNvPr id="16" name="15 - Πίνακας"/>
          <p:cNvGraphicFramePr>
            <a:graphicFrameLocks noGrp="1"/>
          </p:cNvGraphicFramePr>
          <p:nvPr/>
        </p:nvGraphicFramePr>
        <p:xfrm>
          <a:off x="20738505" y="18650372"/>
          <a:ext cx="7272807" cy="69851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01722"/>
                <a:gridCol w="1616179"/>
                <a:gridCol w="2154906"/>
              </a:tblGrid>
              <a:tr h="1209544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Table</a:t>
                      </a:r>
                      <a:r>
                        <a:rPr lang="en-US" sz="2400" baseline="0" dirty="0" smtClean="0"/>
                        <a:t> 2: </a:t>
                      </a:r>
                      <a:r>
                        <a:rPr lang="en-US" sz="3200" dirty="0" smtClean="0"/>
                        <a:t>Description of the study population- Risk</a:t>
                      </a:r>
                      <a:r>
                        <a:rPr lang="en-US" sz="3200" baseline="0" dirty="0" smtClean="0"/>
                        <a:t> Factors</a:t>
                      </a:r>
                      <a:endParaRPr lang="el-GR" sz="3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l-G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4000" dirty="0"/>
                    </a:p>
                  </a:txBody>
                  <a:tcPr/>
                </a:tc>
              </a:tr>
              <a:tr h="988237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 </a:t>
                      </a:r>
                    </a:p>
                    <a:p>
                      <a:pPr algn="ctr"/>
                      <a:r>
                        <a:rPr lang="en-US" sz="2800" dirty="0" smtClean="0"/>
                        <a:t>N (%)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NO </a:t>
                      </a:r>
                    </a:p>
                    <a:p>
                      <a:pPr algn="ctr"/>
                      <a:r>
                        <a:rPr lang="en-US" sz="2800" dirty="0" smtClean="0"/>
                        <a:t>N (%)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46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CAD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 (35.9)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84 (64.1)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1076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Hypertension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86 (65.6)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 (34.4)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2113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Dyslipidemia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86 (55)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 (45)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753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Diabetes</a:t>
                      </a:r>
                      <a:r>
                        <a:rPr lang="en-US" sz="2800" baseline="0" dirty="0" smtClean="0"/>
                        <a:t> Mellitus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 (20.6)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104 (79.4)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42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Smoking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38 (29)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93 (71)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670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Family History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 (13)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114(87)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759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Obesity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 (5.3)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124 (94.7)</a:t>
                      </a:r>
                      <a:endParaRPr lang="el-GR" sz="28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9" name="Group 157"/>
          <p:cNvGraphicFramePr>
            <a:graphicFrameLocks noGrp="1"/>
          </p:cNvGraphicFramePr>
          <p:nvPr/>
        </p:nvGraphicFramePr>
        <p:xfrm>
          <a:off x="23906856" y="26931292"/>
          <a:ext cx="4248472" cy="45752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4296"/>
                <a:gridCol w="1584176"/>
              </a:tblGrid>
              <a:tr h="6182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HEART SCORE CORELLATIONS 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8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CAD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p=0.004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1" marR="91431" marT="45715" marB="45715" anchor="ctr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8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Outcome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p=0.000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49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Age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p=0.000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Hospitalization duration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p=o.000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986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Statistical Analysis was done with SPSS 18.0. Statistical significance  was at p&lt;0.05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15" marB="45715" anchor="ctr" horzOverflow="overflow"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175" name="20 - Ορθογώνιο"/>
          <p:cNvSpPr>
            <a:spLocks noChangeArrowheads="1"/>
          </p:cNvSpPr>
          <p:nvPr/>
        </p:nvSpPr>
        <p:spPr bwMode="auto">
          <a:xfrm>
            <a:off x="22539325" y="13177838"/>
            <a:ext cx="5184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Six, Backus, and J C Kelder 2008</a:t>
            </a:r>
          </a:p>
        </p:txBody>
      </p:sp>
      <p:graphicFrame>
        <p:nvGraphicFramePr>
          <p:cNvPr id="32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5901998" y="7720058"/>
          <a:ext cx="12573088" cy="9753600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2272420"/>
                <a:gridCol w="6968845"/>
                <a:gridCol w="333182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Table 1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: 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en-US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HEART Score for Chest Pain Patients in the ED</a:t>
                      </a:r>
                      <a:endParaRPr lang="el-GR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H</a:t>
                      </a:r>
                      <a:r>
                        <a:rPr lang="en-US" sz="2800" dirty="0" smtClean="0"/>
                        <a:t>istory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Highly</a:t>
                      </a:r>
                      <a:r>
                        <a:rPr lang="en-US" sz="2800" baseline="0" dirty="0" smtClean="0"/>
                        <a:t> Suspicious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Moderately Suspicious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Slightly or Non-Suspicious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2 points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1 point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0 points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E</a:t>
                      </a:r>
                      <a:r>
                        <a:rPr lang="en-US" sz="2800" dirty="0" smtClean="0"/>
                        <a:t>CG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Significant ST-Depression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Nonspecific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Repolarization</a:t>
                      </a:r>
                      <a:endParaRPr lang="en-US" sz="2800" baseline="0" dirty="0" smtClean="0"/>
                    </a:p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Normal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2 points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1 point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0 points</a:t>
                      </a:r>
                      <a:endParaRPr lang="el-GR" sz="2800" dirty="0" smtClean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A</a:t>
                      </a:r>
                      <a:r>
                        <a:rPr lang="en-US" sz="2800" dirty="0" smtClean="0"/>
                        <a:t>ge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9763" indent="-547688">
                        <a:buFont typeface="Arial" pitchFamily="34" charset="0"/>
                        <a:buChar char="•"/>
                      </a:pPr>
                      <a:r>
                        <a:rPr lang="el-GR" sz="2800" dirty="0" smtClean="0"/>
                        <a:t>≥</a:t>
                      </a:r>
                      <a:r>
                        <a:rPr lang="en-US" sz="2800" dirty="0" smtClean="0"/>
                        <a:t>65 years</a:t>
                      </a:r>
                    </a:p>
                    <a:p>
                      <a:pPr marL="639763" indent="-547688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&gt;45- &lt;65 years</a:t>
                      </a:r>
                    </a:p>
                    <a:p>
                      <a:pPr marL="639763" indent="-547688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≤45 years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2 points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1 point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0 points</a:t>
                      </a:r>
                      <a:endParaRPr lang="el-GR" sz="2800" dirty="0" smtClean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R</a:t>
                      </a:r>
                      <a:r>
                        <a:rPr lang="en-US" sz="2800" dirty="0" smtClean="0"/>
                        <a:t>isk</a:t>
                      </a:r>
                      <a:r>
                        <a:rPr lang="en-US" sz="2800" baseline="0" dirty="0" smtClean="0"/>
                        <a:t> Factors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l-GR" sz="2800" dirty="0" smtClean="0"/>
                        <a:t>≥</a:t>
                      </a:r>
                      <a:r>
                        <a:rPr lang="en-US" sz="2800" dirty="0" smtClean="0"/>
                        <a:t> 3 Risk Factors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smtClean="0"/>
                        <a:t>History of CAD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1 or 2 Risk Factors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No</a:t>
                      </a:r>
                      <a:r>
                        <a:rPr lang="en-US" sz="2800" baseline="0" dirty="0" smtClean="0"/>
                        <a:t> Risk Factors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2 points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1 point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0 points</a:t>
                      </a:r>
                      <a:endParaRPr lang="el-GR" sz="2800" dirty="0" smtClean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u="sng" dirty="0" err="1" smtClean="0"/>
                        <a:t>T</a:t>
                      </a:r>
                      <a:r>
                        <a:rPr lang="en-US" sz="2800" dirty="0" err="1" smtClean="0"/>
                        <a:t>roponin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639763">
                        <a:buFont typeface="Arial" pitchFamily="34" charset="0"/>
                        <a:buChar char="•"/>
                        <a:tabLst>
                          <a:tab pos="731838" algn="l"/>
                        </a:tabLst>
                      </a:pPr>
                      <a:r>
                        <a:rPr lang="el-GR" sz="2800" dirty="0" smtClean="0"/>
                        <a:t>≥</a:t>
                      </a:r>
                      <a:r>
                        <a:rPr lang="en-US" sz="2800" dirty="0" smtClean="0"/>
                        <a:t> 3 x Normal Limit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  <a:tabLst>
                          <a:tab pos="731838" algn="l"/>
                        </a:tabLst>
                      </a:pPr>
                      <a:r>
                        <a:rPr lang="en-US" sz="2800" dirty="0" smtClean="0"/>
                        <a:t>&gt;1 - &lt; 3 x Normal Limit</a:t>
                      </a:r>
                    </a:p>
                    <a:p>
                      <a:pPr marL="731838" indent="-639763">
                        <a:buFont typeface="Arial" pitchFamily="34" charset="0"/>
                        <a:buChar char="•"/>
                        <a:tabLst>
                          <a:tab pos="731838" algn="l"/>
                        </a:tabLst>
                      </a:pPr>
                      <a:r>
                        <a:rPr lang="en-US" sz="2800" dirty="0" smtClean="0"/>
                        <a:t>≤ Normal Limit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2 points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1 point</a:t>
                      </a:r>
                    </a:p>
                    <a:p>
                      <a:pPr marL="731838" indent="-366713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0 points</a:t>
                      </a:r>
                      <a:endParaRPr lang="el-GR" sz="2800" dirty="0" smtClean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800" dirty="0" smtClean="0"/>
                        <a:t>Risk Factors:</a:t>
                      </a:r>
                      <a:r>
                        <a:rPr lang="en-US" sz="2800" baseline="0" dirty="0" smtClean="0"/>
                        <a:t> DM, current or recent [&lt;one month] smoker, HTN, HLP, family history of CAD, &amp; obesity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800" dirty="0" smtClean="0"/>
                        <a:t>Score 0-3: 2.5% MACE over next 6 weeks</a:t>
                      </a:r>
                      <a:r>
                        <a:rPr lang="en-US" sz="2800" baseline="0" dirty="0" smtClean="0"/>
                        <a:t>        Discharge Home</a:t>
                      </a:r>
                    </a:p>
                    <a:p>
                      <a:r>
                        <a:rPr lang="en-US" sz="2800" baseline="0" dirty="0" smtClean="0"/>
                        <a:t>Score 4-6: 20.3% </a:t>
                      </a:r>
                      <a:r>
                        <a:rPr lang="en-US" sz="2800" dirty="0" smtClean="0"/>
                        <a:t>MACE over next 6 weeks       Admit</a:t>
                      </a:r>
                      <a:r>
                        <a:rPr lang="en-US" sz="2800" baseline="0" dirty="0" smtClean="0"/>
                        <a:t> for </a:t>
                      </a:r>
                      <a:r>
                        <a:rPr lang="en-US" sz="2800" baseline="0" dirty="0" smtClean="0"/>
                        <a:t>clinical Observation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Score 7-10: 72.7% MACE over next 6 weeks       Early invasive Strategies</a:t>
                      </a:r>
                      <a:endParaRPr lang="el-GR" sz="2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32 - Δεξιό βέλος"/>
          <p:cNvSpPr/>
          <p:nvPr/>
        </p:nvSpPr>
        <p:spPr>
          <a:xfrm>
            <a:off x="22617170" y="1624485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Δεξιό βέλος"/>
          <p:cNvSpPr/>
          <p:nvPr/>
        </p:nvSpPr>
        <p:spPr>
          <a:xfrm>
            <a:off x="22760046" y="1667347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Δεξιό βέλος"/>
          <p:cNvSpPr/>
          <p:nvPr/>
        </p:nvSpPr>
        <p:spPr>
          <a:xfrm>
            <a:off x="22902922" y="1703066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20 - Ορθογώνιο"/>
          <p:cNvSpPr>
            <a:spLocks noChangeArrowheads="1"/>
          </p:cNvSpPr>
          <p:nvPr/>
        </p:nvSpPr>
        <p:spPr bwMode="auto">
          <a:xfrm>
            <a:off x="23330593" y="17900378"/>
            <a:ext cx="5184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Six, Backus, and J C </a:t>
            </a:r>
            <a:r>
              <a:rPr lang="en-US" sz="2400" dirty="0" err="1"/>
              <a:t>Kelder</a:t>
            </a:r>
            <a:r>
              <a:rPr lang="en-US" sz="2400" dirty="0"/>
              <a:t> 2008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720280" y="32936401"/>
            <a:ext cx="1627380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5975" lvl="0" indent="-720725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36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The low-risk patients group </a:t>
            </a:r>
            <a:r>
              <a:rPr lang="en-US" sz="3600" dirty="0">
                <a:solidFill>
                  <a:prstClr val="white"/>
                </a:solidFill>
                <a:latin typeface="+mn-lt"/>
                <a:cs typeface="Arial" pitchFamily="34" charset="0"/>
              </a:rPr>
              <a:t>(Table 3</a:t>
            </a:r>
            <a:r>
              <a:rPr lang="en-US" sz="3600" dirty="0" smtClean="0">
                <a:solidFill>
                  <a:prstClr val="white"/>
                </a:solidFill>
                <a:latin typeface="+mn-lt"/>
                <a:cs typeface="Arial" pitchFamily="34" charset="0"/>
              </a:rPr>
              <a:t>) were </a:t>
            </a:r>
            <a:r>
              <a:rPr lang="en-US" sz="3600" dirty="0">
                <a:solidFill>
                  <a:prstClr val="white"/>
                </a:solidFill>
                <a:latin typeface="+mn-lt"/>
                <a:cs typeface="Arial" pitchFamily="34" charset="0"/>
              </a:rPr>
              <a:t>discharged after 2±1 days of hospitalization with 40% of the </a:t>
            </a:r>
            <a:r>
              <a:rPr lang="en-US" sz="3600" dirty="0" smtClean="0">
                <a:solidFill>
                  <a:prstClr val="white"/>
                </a:solidFill>
                <a:latin typeface="+mn-lt"/>
                <a:cs typeface="Arial" pitchFamily="34" charset="0"/>
              </a:rPr>
              <a:t>patients </a:t>
            </a:r>
            <a:r>
              <a:rPr lang="en-US" sz="3600" dirty="0">
                <a:solidFill>
                  <a:prstClr val="white"/>
                </a:solidFill>
                <a:latin typeface="+mn-lt"/>
                <a:cs typeface="Arial" pitchFamily="34" charset="0"/>
              </a:rPr>
              <a:t>after no other intervention but clinical assessment, the 48.6% after a stress test and 11.4% after a </a:t>
            </a:r>
            <a:r>
              <a:rPr lang="en-US" sz="3600" dirty="0" smtClean="0">
                <a:solidFill>
                  <a:prstClr val="white"/>
                </a:solidFill>
                <a:latin typeface="+mn-lt"/>
                <a:cs typeface="Arial" pitchFamily="34" charset="0"/>
              </a:rPr>
              <a:t> coronary angiography.</a:t>
            </a:r>
            <a:endParaRPr lang="en-US" sz="3600" dirty="0">
              <a:solidFill>
                <a:prstClr val="white"/>
              </a:solidFill>
              <a:latin typeface="+mn-lt"/>
              <a:cs typeface="Arial" pitchFamily="34" charset="0"/>
            </a:endParaRPr>
          </a:p>
          <a:p>
            <a:pPr marL="815975" lvl="0" indent="-720725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3600" dirty="0">
                <a:solidFill>
                  <a:prstClr val="white"/>
                </a:solidFill>
                <a:latin typeface="+mn-lt"/>
                <a:cs typeface="Arial" pitchFamily="34" charset="0"/>
              </a:rPr>
              <a:t>Only 2 out of 35 patients in this group had coronary artery disease, meaning that it was safe to avoid hospitalization in 94.3% of the patients. </a:t>
            </a:r>
          </a:p>
          <a:p>
            <a:pPr marL="815975" lvl="0" indent="-720725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3600" dirty="0">
                <a:solidFill>
                  <a:prstClr val="white"/>
                </a:solidFill>
                <a:latin typeface="+mn-lt"/>
                <a:cs typeface="Arial" pitchFamily="34" charset="0"/>
              </a:rPr>
              <a:t>Direct cost of 1 day hospitalization according to National Healthcare System DRG’s, that could be saved, was 310 €/patient (total 10230 €), while, comparatively, stress test </a:t>
            </a:r>
            <a:r>
              <a:rPr lang="en-US" sz="3600" dirty="0" smtClean="0">
                <a:solidFill>
                  <a:prstClr val="white"/>
                </a:solidFill>
                <a:latin typeface="+mn-lt"/>
                <a:cs typeface="Arial" pitchFamily="34" charset="0"/>
              </a:rPr>
              <a:t>as outpatients </a:t>
            </a:r>
            <a:r>
              <a:rPr lang="en-US" sz="3600" dirty="0">
                <a:solidFill>
                  <a:prstClr val="white"/>
                </a:solidFill>
                <a:latin typeface="+mn-lt"/>
                <a:cs typeface="Arial" pitchFamily="34" charset="0"/>
              </a:rPr>
              <a:t>clinics would be </a:t>
            </a:r>
            <a:r>
              <a:rPr lang="en-US" sz="3600" b="1" i="1" dirty="0">
                <a:solidFill>
                  <a:prstClr val="white"/>
                </a:solidFill>
                <a:latin typeface="+mn-lt"/>
                <a:cs typeface="Arial" pitchFamily="34" charset="0"/>
              </a:rPr>
              <a:t>14 times </a:t>
            </a:r>
            <a:r>
              <a:rPr lang="en-US" sz="3600" b="1" i="1" dirty="0" smtClean="0">
                <a:solidFill>
                  <a:prstClr val="white"/>
                </a:solidFill>
                <a:latin typeface="+mn-lt"/>
                <a:cs typeface="Arial" pitchFamily="34" charset="0"/>
              </a:rPr>
              <a:t>less.</a:t>
            </a:r>
            <a:endParaRPr lang="el-GR" sz="3600" b="1" i="1" dirty="0">
              <a:solidFill>
                <a:prstClr val="white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40" name="39 - Ομάδα"/>
          <p:cNvGrpSpPr/>
          <p:nvPr/>
        </p:nvGrpSpPr>
        <p:grpSpPr>
          <a:xfrm>
            <a:off x="0" y="25563140"/>
            <a:ext cx="11881520" cy="7200801"/>
            <a:chOff x="18578264" y="26142607"/>
            <a:chExt cx="9793088" cy="6696075"/>
          </a:xfrm>
        </p:grpSpPr>
        <p:grpSp>
          <p:nvGrpSpPr>
            <p:cNvPr id="3176" name="24 - Ομάδα"/>
            <p:cNvGrpSpPr>
              <a:grpSpLocks/>
            </p:cNvGrpSpPr>
            <p:nvPr/>
          </p:nvGrpSpPr>
          <p:grpSpPr bwMode="auto">
            <a:xfrm>
              <a:off x="18578264" y="26142607"/>
              <a:ext cx="9793088" cy="6696075"/>
              <a:chOff x="20234448" y="24341352"/>
              <a:chExt cx="7560840" cy="5750984"/>
            </a:xfrm>
          </p:grpSpPr>
          <p:pic>
            <p:nvPicPr>
              <p:cNvPr id="3185" name="Picture 137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234448" y="24341352"/>
                <a:ext cx="7560840" cy="57509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21 - TextBox"/>
              <p:cNvSpPr txBox="1"/>
              <p:nvPr/>
            </p:nvSpPr>
            <p:spPr>
              <a:xfrm>
                <a:off x="21915947" y="27795320"/>
                <a:ext cx="579607" cy="5597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N=35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26.7%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22 - TextBox"/>
              <p:cNvSpPr txBox="1"/>
              <p:nvPr/>
            </p:nvSpPr>
            <p:spPr>
              <a:xfrm>
                <a:off x="23835035" y="27579897"/>
                <a:ext cx="927143" cy="565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N=74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56.5%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23 - TextBox"/>
              <p:cNvSpPr txBox="1"/>
              <p:nvPr/>
            </p:nvSpPr>
            <p:spPr>
              <a:xfrm>
                <a:off x="25851259" y="28372055"/>
                <a:ext cx="579607" cy="5597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N=22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16.8%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9" name="38 - TextBox"/>
            <p:cNvSpPr txBox="1"/>
            <p:nvPr/>
          </p:nvSpPr>
          <p:spPr>
            <a:xfrm>
              <a:off x="21322047" y="32291509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Figure 1 :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41 - Ομάδα"/>
          <p:cNvGrpSpPr/>
          <p:nvPr/>
        </p:nvGrpSpPr>
        <p:grpSpPr>
          <a:xfrm>
            <a:off x="11377464" y="25635148"/>
            <a:ext cx="12169352" cy="7200800"/>
            <a:chOff x="11953576" y="33267996"/>
            <a:chExt cx="10225088" cy="6337300"/>
          </a:xfrm>
        </p:grpSpPr>
        <p:grpSp>
          <p:nvGrpSpPr>
            <p:cNvPr id="3177" name="31 - Ομάδα"/>
            <p:cNvGrpSpPr>
              <a:grpSpLocks/>
            </p:cNvGrpSpPr>
            <p:nvPr/>
          </p:nvGrpSpPr>
          <p:grpSpPr bwMode="auto">
            <a:xfrm>
              <a:off x="11953576" y="33267996"/>
              <a:ext cx="10225088" cy="6337300"/>
              <a:chOff x="20090432" y="30315668"/>
              <a:chExt cx="7830788" cy="5512676"/>
            </a:xfrm>
          </p:grpSpPr>
          <p:pic>
            <p:nvPicPr>
              <p:cNvPr id="3178" name="Picture 138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090432" y="30315668"/>
                <a:ext cx="7830788" cy="55126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25 - TextBox"/>
              <p:cNvSpPr txBox="1"/>
              <p:nvPr/>
            </p:nvSpPr>
            <p:spPr>
              <a:xfrm>
                <a:off x="21602852" y="33411715"/>
                <a:ext cx="586103" cy="5419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N=87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66.4%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26 - TextBox"/>
              <p:cNvSpPr txBox="1"/>
              <p:nvPr/>
            </p:nvSpPr>
            <p:spPr>
              <a:xfrm>
                <a:off x="23115273" y="34395048"/>
                <a:ext cx="1007875" cy="54193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N=9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6.9%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27 - TextBox"/>
              <p:cNvSpPr txBox="1"/>
              <p:nvPr/>
            </p:nvSpPr>
            <p:spPr>
              <a:xfrm>
                <a:off x="24724034" y="34404384"/>
                <a:ext cx="494298" cy="5419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N=8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6.1%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28 - TextBox"/>
              <p:cNvSpPr txBox="1"/>
              <p:nvPr/>
            </p:nvSpPr>
            <p:spPr>
              <a:xfrm>
                <a:off x="26236160" y="34062133"/>
                <a:ext cx="586103" cy="5419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N=27</a:t>
                </a:r>
              </a:p>
              <a:p>
                <a:pPr>
                  <a:defRPr/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20.6%</a:t>
                </a:r>
                <a:endPara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29 - Αριστερό άγκιστρο"/>
              <p:cNvSpPr/>
              <p:nvPr/>
            </p:nvSpPr>
            <p:spPr>
              <a:xfrm rot="5400000">
                <a:off x="24662965" y="31791582"/>
                <a:ext cx="792654" cy="3024841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sp>
            <p:nvSpPr>
              <p:cNvPr id="31" name="30 - TextBox"/>
              <p:cNvSpPr txBox="1"/>
              <p:nvPr/>
            </p:nvSpPr>
            <p:spPr>
              <a:xfrm>
                <a:off x="23895798" y="32547252"/>
                <a:ext cx="2232157" cy="56342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Diagnosis of CAD</a:t>
                </a:r>
              </a:p>
              <a:p>
                <a:pPr algn="ctr">
                  <a:defRPr/>
                </a:pPr>
                <a:r>
                  <a:rPr lang="en-US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33,6%</a:t>
                </a:r>
                <a:endParaRPr lang="el-GR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1" name="40 - TextBox"/>
            <p:cNvSpPr txBox="1"/>
            <p:nvPr/>
          </p:nvSpPr>
          <p:spPr>
            <a:xfrm>
              <a:off x="15751953" y="39098312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Figure 2 :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43 - TextBox"/>
          <p:cNvSpPr txBox="1"/>
          <p:nvPr/>
        </p:nvSpPr>
        <p:spPr bwMode="auto">
          <a:xfrm>
            <a:off x="5186298" y="25960418"/>
            <a:ext cx="243368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 risk score</a:t>
            </a:r>
            <a:endParaRPr lang="el-GR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44 - TextBox"/>
          <p:cNvSpPr txBox="1"/>
          <p:nvPr/>
        </p:nvSpPr>
        <p:spPr bwMode="auto">
          <a:xfrm>
            <a:off x="8329570" y="29746632"/>
            <a:ext cx="20361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risk score</a:t>
            </a:r>
            <a:endParaRPr lang="el-GR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 bwMode="auto">
          <a:xfrm>
            <a:off x="2328778" y="28675062"/>
            <a:ext cx="197842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risk score</a:t>
            </a:r>
            <a:endParaRPr lang="el-GR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758</Words>
  <Application>Microsoft Office PowerPoint</Application>
  <PresentationFormat>Προσαρμογή</PresentationFormat>
  <Paragraphs>137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Ροή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/>
  <cp:lastModifiedBy/>
  <cp:revision>14</cp:revision>
  <dcterms:created xsi:type="dcterms:W3CDTF">2010-06-09T21:03:15Z</dcterms:created>
  <dcterms:modified xsi:type="dcterms:W3CDTF">2016-04-11T22:16:36Z</dcterms:modified>
</cp:coreProperties>
</file>