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7" r:id="rId3"/>
    <p:sldId id="258" r:id="rId4"/>
    <p:sldId id="259" r:id="rId5"/>
    <p:sldId id="260" r:id="rId6"/>
    <p:sldId id="261" r:id="rId7"/>
    <p:sldId id="262" r:id="rId8"/>
    <p:sldId id="263" r:id="rId9"/>
    <p:sldId id="273" r:id="rId10"/>
    <p:sldId id="264" r:id="rId11"/>
    <p:sldId id="276" r:id="rId12"/>
    <p:sldId id="270" r:id="rId13"/>
    <p:sldId id="265" r:id="rId14"/>
    <p:sldId id="278" r:id="rId15"/>
    <p:sldId id="266" r:id="rId16"/>
    <p:sldId id="267" r:id="rId17"/>
    <p:sldId id="269" r:id="rId18"/>
    <p:sldId id="279" r:id="rId19"/>
    <p:sldId id="280" r:id="rId20"/>
    <p:sldId id="275" r:id="rId21"/>
    <p:sldId id="272" r:id="rId22"/>
    <p:sldId id="282" r:id="rId23"/>
    <p:sldId id="277"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1BAE8-EACC-0FD2-3D11-8024DC93FBD5}" v="9" dt="2022-01-14T08:00:23.532"/>
    <p1510:client id="{709260C8-24C2-4532-95DA-DF0BBC356818}" v="46" dt="2021-12-20T08:58:10.082"/>
    <p1510:client id="{8565EDCC-7644-4804-8E92-C866AE9167A4}" v="1912" dt="2021-12-19T16:56:45.899"/>
    <p1510:client id="{8ECB2CFF-1DAC-E798-8448-52B1F4382E72}" v="2262" dt="2021-12-19T20:16:13.182"/>
    <p1510:client id="{C65BDB0D-BF84-3348-7BE1-C21F31FA985B}" v="91" dt="2021-12-30T19:24:14.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260F3-F0C2-4B77-B6E6-6706A5FBFE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702CF41-3F2C-45FA-AA3C-5164437F0C83}">
      <dgm:prSet/>
      <dgm:spPr/>
      <dgm:t>
        <a:bodyPr/>
        <a:lstStyle/>
        <a:p>
          <a:r>
            <a:rPr lang="el-GR"/>
            <a:t>Ο κεντρικός σκοπός της Εργοθεραπείας είναι να επιτρέπει στα άτομα να συμμετέχουν σε δραστηριότητες αυτοφροντίδας, εργασίας και ελεύθερου χρόνου που θέλουν ή χρειάζεται να εκτελέσουν.</a:t>
          </a:r>
          <a:endParaRPr lang="en-US"/>
        </a:p>
      </dgm:t>
    </dgm:pt>
    <dgm:pt modelId="{BDF7D4B2-27A6-4C87-9AA6-F5BFD5D88018}" type="parTrans" cxnId="{79793D1A-EC36-42B3-8A22-400109BC00D2}">
      <dgm:prSet/>
      <dgm:spPr/>
      <dgm:t>
        <a:bodyPr/>
        <a:lstStyle/>
        <a:p>
          <a:endParaRPr lang="en-US"/>
        </a:p>
      </dgm:t>
    </dgm:pt>
    <dgm:pt modelId="{4BC0E9A4-2772-4F4A-BB14-04316E670EE4}" type="sibTrans" cxnId="{79793D1A-EC36-42B3-8A22-400109BC00D2}">
      <dgm:prSet/>
      <dgm:spPr/>
      <dgm:t>
        <a:bodyPr/>
        <a:lstStyle/>
        <a:p>
          <a:endParaRPr lang="en-US"/>
        </a:p>
      </dgm:t>
    </dgm:pt>
    <dgm:pt modelId="{F6C0A17C-1A3E-4FD2-B2F8-645615E8C98E}">
      <dgm:prSet/>
      <dgm:spPr/>
      <dgm:t>
        <a:bodyPr/>
        <a:lstStyle/>
        <a:p>
          <a:r>
            <a:rPr lang="el-GR"/>
            <a:t>Οι παρεμβάσεις σε άτομα με Σ.Κ.Π. στοχεύουν στις δυσλειτουργίες, όπως στην γνωστική επανεκπαίδευση, ασκήσεις αντοχής και δύναμης, κινητική εκπαίδευση, και σε δραστηριότητα και συμμετοχή, λαμβάνοντας υπόψιν την ισορροπία μεταξύ προσωπικών, Εργοθεραπευτικών και περιβαλλοντικών παραγόντων, όπως τα προγράμματα διατήρησης ενέργειας (Ε</a:t>
          </a:r>
          <a:r>
            <a:rPr lang="en-US"/>
            <a:t>nergy Conservation</a:t>
          </a:r>
          <a:r>
            <a:rPr lang="el-GR"/>
            <a:t>).»</a:t>
          </a:r>
          <a:endParaRPr lang="en-US"/>
        </a:p>
      </dgm:t>
    </dgm:pt>
    <dgm:pt modelId="{C4EAC2CA-C9A9-4F52-BA2F-BB1F2E1D7E5B}" type="parTrans" cxnId="{9634FC99-A847-4ABF-BCEB-042C97D95334}">
      <dgm:prSet/>
      <dgm:spPr/>
      <dgm:t>
        <a:bodyPr/>
        <a:lstStyle/>
        <a:p>
          <a:endParaRPr lang="en-US"/>
        </a:p>
      </dgm:t>
    </dgm:pt>
    <dgm:pt modelId="{DA485F0F-3248-492F-8EF2-56B8789EB8C0}" type="sibTrans" cxnId="{9634FC99-A847-4ABF-BCEB-042C97D95334}">
      <dgm:prSet/>
      <dgm:spPr/>
      <dgm:t>
        <a:bodyPr/>
        <a:lstStyle/>
        <a:p>
          <a:endParaRPr lang="en-US"/>
        </a:p>
      </dgm:t>
    </dgm:pt>
    <dgm:pt modelId="{675A1BCC-8941-4AF0-8D61-8C96353C03B8}" type="pres">
      <dgm:prSet presAssocID="{3D5260F3-F0C2-4B77-B6E6-6706A5FBFE03}" presName="linear" presStyleCnt="0">
        <dgm:presLayoutVars>
          <dgm:animLvl val="lvl"/>
          <dgm:resizeHandles val="exact"/>
        </dgm:presLayoutVars>
      </dgm:prSet>
      <dgm:spPr/>
    </dgm:pt>
    <dgm:pt modelId="{43BACBF9-6F4A-4D74-8F20-76FFA3097DF0}" type="pres">
      <dgm:prSet presAssocID="{9702CF41-3F2C-45FA-AA3C-5164437F0C83}" presName="parentText" presStyleLbl="node1" presStyleIdx="0" presStyleCnt="2">
        <dgm:presLayoutVars>
          <dgm:chMax val="0"/>
          <dgm:bulletEnabled val="1"/>
        </dgm:presLayoutVars>
      </dgm:prSet>
      <dgm:spPr/>
    </dgm:pt>
    <dgm:pt modelId="{58F2F3C5-55CB-496E-ADC0-7B5CCEA0BCBF}" type="pres">
      <dgm:prSet presAssocID="{4BC0E9A4-2772-4F4A-BB14-04316E670EE4}" presName="spacer" presStyleCnt="0"/>
      <dgm:spPr/>
    </dgm:pt>
    <dgm:pt modelId="{E879A82F-F6BF-49BC-8BEE-DEFCCB53BC59}" type="pres">
      <dgm:prSet presAssocID="{F6C0A17C-1A3E-4FD2-B2F8-645615E8C98E}" presName="parentText" presStyleLbl="node1" presStyleIdx="1" presStyleCnt="2">
        <dgm:presLayoutVars>
          <dgm:chMax val="0"/>
          <dgm:bulletEnabled val="1"/>
        </dgm:presLayoutVars>
      </dgm:prSet>
      <dgm:spPr/>
    </dgm:pt>
  </dgm:ptLst>
  <dgm:cxnLst>
    <dgm:cxn modelId="{79793D1A-EC36-42B3-8A22-400109BC00D2}" srcId="{3D5260F3-F0C2-4B77-B6E6-6706A5FBFE03}" destId="{9702CF41-3F2C-45FA-AA3C-5164437F0C83}" srcOrd="0" destOrd="0" parTransId="{BDF7D4B2-27A6-4C87-9AA6-F5BFD5D88018}" sibTransId="{4BC0E9A4-2772-4F4A-BB14-04316E670EE4}"/>
    <dgm:cxn modelId="{9634FC99-A847-4ABF-BCEB-042C97D95334}" srcId="{3D5260F3-F0C2-4B77-B6E6-6706A5FBFE03}" destId="{F6C0A17C-1A3E-4FD2-B2F8-645615E8C98E}" srcOrd="1" destOrd="0" parTransId="{C4EAC2CA-C9A9-4F52-BA2F-BB1F2E1D7E5B}" sibTransId="{DA485F0F-3248-492F-8EF2-56B8789EB8C0}"/>
    <dgm:cxn modelId="{BEADE2CF-E739-4D0E-9124-F263FA0978BC}" type="presOf" srcId="{F6C0A17C-1A3E-4FD2-B2F8-645615E8C98E}" destId="{E879A82F-F6BF-49BC-8BEE-DEFCCB53BC59}" srcOrd="0" destOrd="0" presId="urn:microsoft.com/office/officeart/2005/8/layout/vList2"/>
    <dgm:cxn modelId="{1D3960EE-2E6E-468F-9C23-D845031B0F13}" type="presOf" srcId="{3D5260F3-F0C2-4B77-B6E6-6706A5FBFE03}" destId="{675A1BCC-8941-4AF0-8D61-8C96353C03B8}" srcOrd="0" destOrd="0" presId="urn:microsoft.com/office/officeart/2005/8/layout/vList2"/>
    <dgm:cxn modelId="{6817AAFA-69D5-476A-A5F5-FE8612C68093}" type="presOf" srcId="{9702CF41-3F2C-45FA-AA3C-5164437F0C83}" destId="{43BACBF9-6F4A-4D74-8F20-76FFA3097DF0}" srcOrd="0" destOrd="0" presId="urn:microsoft.com/office/officeart/2005/8/layout/vList2"/>
    <dgm:cxn modelId="{C1185B70-A19A-449F-ABCC-A949569DF389}" type="presParOf" srcId="{675A1BCC-8941-4AF0-8D61-8C96353C03B8}" destId="{43BACBF9-6F4A-4D74-8F20-76FFA3097DF0}" srcOrd="0" destOrd="0" presId="urn:microsoft.com/office/officeart/2005/8/layout/vList2"/>
    <dgm:cxn modelId="{AFB29EC0-46F3-45B3-AB54-B1A5AA5910DD}" type="presParOf" srcId="{675A1BCC-8941-4AF0-8D61-8C96353C03B8}" destId="{58F2F3C5-55CB-496E-ADC0-7B5CCEA0BCBF}" srcOrd="1" destOrd="0" presId="urn:microsoft.com/office/officeart/2005/8/layout/vList2"/>
    <dgm:cxn modelId="{D7555BAE-9F26-48BA-94D8-FF9805098CDB}" type="presParOf" srcId="{675A1BCC-8941-4AF0-8D61-8C96353C03B8}" destId="{E879A82F-F6BF-49BC-8BEE-DEFCCB53BC5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B2184-3E83-469A-BBCA-704355BE1CF9}" type="doc">
      <dgm:prSet loTypeId="urn:microsoft.com/office/officeart/2005/8/layout/hProcess3" loCatId="process" qsTypeId="urn:microsoft.com/office/officeart/2005/8/quickstyle/simple1" qsCatId="simple" csTypeId="urn:microsoft.com/office/officeart/2005/8/colors/accent1_2" csCatId="accent1" phldr="1"/>
      <dgm:spPr/>
    </dgm:pt>
    <dgm:pt modelId="{1C4F821D-090F-47F2-B79F-BDFD34F51A03}">
      <dgm:prSet phldrT="[Text]" phldr="0"/>
      <dgm:spPr/>
      <dgm:t>
        <a:bodyPr/>
        <a:lstStyle/>
        <a:p>
          <a:pPr rtl="0"/>
          <a:r>
            <a:rPr lang="en-US" dirty="0">
              <a:latin typeface="Elephant"/>
            </a:rPr>
            <a:t>Video </a:t>
          </a:r>
          <a:endParaRPr lang="en-US" dirty="0"/>
        </a:p>
      </dgm:t>
    </dgm:pt>
    <dgm:pt modelId="{546C635E-EFE5-4C7F-928A-3EFD7AEC6974}" type="parTrans" cxnId="{DFDB26C7-59A2-41C3-83D7-B8BED3F023F8}">
      <dgm:prSet/>
      <dgm:spPr/>
    </dgm:pt>
    <dgm:pt modelId="{C63EA0E9-B119-4727-A00C-A1FDC78BD7A7}" type="sibTrans" cxnId="{DFDB26C7-59A2-41C3-83D7-B8BED3F023F8}">
      <dgm:prSet/>
      <dgm:spPr/>
    </dgm:pt>
    <dgm:pt modelId="{98AC9E41-CC8B-411A-A739-A32A6B7D960E}" type="pres">
      <dgm:prSet presAssocID="{101B2184-3E83-469A-BBCA-704355BE1CF9}" presName="Name0" presStyleCnt="0">
        <dgm:presLayoutVars>
          <dgm:dir/>
          <dgm:animLvl val="lvl"/>
          <dgm:resizeHandles val="exact"/>
        </dgm:presLayoutVars>
      </dgm:prSet>
      <dgm:spPr/>
    </dgm:pt>
    <dgm:pt modelId="{8D968261-34E9-4616-8384-BDA925DD3EEE}" type="pres">
      <dgm:prSet presAssocID="{101B2184-3E83-469A-BBCA-704355BE1CF9}" presName="dummy" presStyleCnt="0"/>
      <dgm:spPr/>
    </dgm:pt>
    <dgm:pt modelId="{773E994A-08B6-4A70-ADF4-5764998AB2ED}" type="pres">
      <dgm:prSet presAssocID="{101B2184-3E83-469A-BBCA-704355BE1CF9}" presName="linH" presStyleCnt="0"/>
      <dgm:spPr/>
    </dgm:pt>
    <dgm:pt modelId="{BD412284-0C89-4488-AE18-FFA53D9CC3EE}" type="pres">
      <dgm:prSet presAssocID="{101B2184-3E83-469A-BBCA-704355BE1CF9}" presName="padding1" presStyleCnt="0"/>
      <dgm:spPr/>
    </dgm:pt>
    <dgm:pt modelId="{91356072-936B-422A-9251-2FDF828D426A}" type="pres">
      <dgm:prSet presAssocID="{1C4F821D-090F-47F2-B79F-BDFD34F51A03}" presName="linV" presStyleCnt="0"/>
      <dgm:spPr/>
    </dgm:pt>
    <dgm:pt modelId="{D4F9400F-55A7-470B-8318-0EC8225A86CE}" type="pres">
      <dgm:prSet presAssocID="{1C4F821D-090F-47F2-B79F-BDFD34F51A03}" presName="spVertical1" presStyleCnt="0"/>
      <dgm:spPr/>
    </dgm:pt>
    <dgm:pt modelId="{E6E721BC-6806-4FA1-A743-9A245FA47307}" type="pres">
      <dgm:prSet presAssocID="{1C4F821D-090F-47F2-B79F-BDFD34F51A03}" presName="parTx" presStyleLbl="revTx" presStyleIdx="0" presStyleCnt="1">
        <dgm:presLayoutVars>
          <dgm:chMax val="0"/>
          <dgm:chPref val="0"/>
          <dgm:bulletEnabled val="1"/>
        </dgm:presLayoutVars>
      </dgm:prSet>
      <dgm:spPr/>
    </dgm:pt>
    <dgm:pt modelId="{52D2759D-CF0A-4758-9BCE-843DD2E91CF9}" type="pres">
      <dgm:prSet presAssocID="{1C4F821D-090F-47F2-B79F-BDFD34F51A03}" presName="spVertical2" presStyleCnt="0"/>
      <dgm:spPr/>
    </dgm:pt>
    <dgm:pt modelId="{75FE4CA1-E65A-4827-BF33-8DE41CAC5809}" type="pres">
      <dgm:prSet presAssocID="{1C4F821D-090F-47F2-B79F-BDFD34F51A03}" presName="spVertical3" presStyleCnt="0"/>
      <dgm:spPr/>
    </dgm:pt>
    <dgm:pt modelId="{44E94874-C6A2-40FF-925B-E79A65B297F2}" type="pres">
      <dgm:prSet presAssocID="{101B2184-3E83-469A-BBCA-704355BE1CF9}" presName="padding2" presStyleCnt="0"/>
      <dgm:spPr/>
    </dgm:pt>
    <dgm:pt modelId="{E83F7A88-42C6-4674-BEDB-78C4E027B3A9}" type="pres">
      <dgm:prSet presAssocID="{101B2184-3E83-469A-BBCA-704355BE1CF9}" presName="negArrow" presStyleCnt="0"/>
      <dgm:spPr/>
    </dgm:pt>
    <dgm:pt modelId="{3384F981-9D89-4556-BCD5-902C51F4E05E}" type="pres">
      <dgm:prSet presAssocID="{101B2184-3E83-469A-BBCA-704355BE1CF9}" presName="backgroundArrow" presStyleLbl="node1" presStyleIdx="0" presStyleCnt="1"/>
      <dgm:spPr/>
    </dgm:pt>
  </dgm:ptLst>
  <dgm:cxnLst>
    <dgm:cxn modelId="{4DCA9550-C5E8-4DE6-AB30-8654E80F5321}" type="presOf" srcId="{101B2184-3E83-469A-BBCA-704355BE1CF9}" destId="{98AC9E41-CC8B-411A-A739-A32A6B7D960E}" srcOrd="0" destOrd="0" presId="urn:microsoft.com/office/officeart/2005/8/layout/hProcess3"/>
    <dgm:cxn modelId="{DFDB26C7-59A2-41C3-83D7-B8BED3F023F8}" srcId="{101B2184-3E83-469A-BBCA-704355BE1CF9}" destId="{1C4F821D-090F-47F2-B79F-BDFD34F51A03}" srcOrd="0" destOrd="0" parTransId="{546C635E-EFE5-4C7F-928A-3EFD7AEC6974}" sibTransId="{C63EA0E9-B119-4727-A00C-A1FDC78BD7A7}"/>
    <dgm:cxn modelId="{EB72A1C8-F281-4838-959D-965EB82BAA58}" type="presOf" srcId="{1C4F821D-090F-47F2-B79F-BDFD34F51A03}" destId="{E6E721BC-6806-4FA1-A743-9A245FA47307}" srcOrd="0" destOrd="0" presId="urn:microsoft.com/office/officeart/2005/8/layout/hProcess3"/>
    <dgm:cxn modelId="{6EBD4D21-444B-4BE3-994D-A5DCB9B163A9}" type="presParOf" srcId="{98AC9E41-CC8B-411A-A739-A32A6B7D960E}" destId="{8D968261-34E9-4616-8384-BDA925DD3EEE}" srcOrd="0" destOrd="0" presId="urn:microsoft.com/office/officeart/2005/8/layout/hProcess3"/>
    <dgm:cxn modelId="{3796777D-D7DD-4F8C-B6E3-5E541644CF9D}" type="presParOf" srcId="{98AC9E41-CC8B-411A-A739-A32A6B7D960E}" destId="{773E994A-08B6-4A70-ADF4-5764998AB2ED}" srcOrd="1" destOrd="0" presId="urn:microsoft.com/office/officeart/2005/8/layout/hProcess3"/>
    <dgm:cxn modelId="{E26C856E-525E-4F4E-9679-AACC49A29F85}" type="presParOf" srcId="{773E994A-08B6-4A70-ADF4-5764998AB2ED}" destId="{BD412284-0C89-4488-AE18-FFA53D9CC3EE}" srcOrd="0" destOrd="0" presId="urn:microsoft.com/office/officeart/2005/8/layout/hProcess3"/>
    <dgm:cxn modelId="{4E79A172-2594-4AE8-9957-FD94FFC16F26}" type="presParOf" srcId="{773E994A-08B6-4A70-ADF4-5764998AB2ED}" destId="{91356072-936B-422A-9251-2FDF828D426A}" srcOrd="1" destOrd="0" presId="urn:microsoft.com/office/officeart/2005/8/layout/hProcess3"/>
    <dgm:cxn modelId="{E3CD7630-CA2F-4D97-A54E-FB84DCCDB320}" type="presParOf" srcId="{91356072-936B-422A-9251-2FDF828D426A}" destId="{D4F9400F-55A7-470B-8318-0EC8225A86CE}" srcOrd="0" destOrd="0" presId="urn:microsoft.com/office/officeart/2005/8/layout/hProcess3"/>
    <dgm:cxn modelId="{217EF23D-5FCD-4876-9751-401A6539BBFF}" type="presParOf" srcId="{91356072-936B-422A-9251-2FDF828D426A}" destId="{E6E721BC-6806-4FA1-A743-9A245FA47307}" srcOrd="1" destOrd="0" presId="urn:microsoft.com/office/officeart/2005/8/layout/hProcess3"/>
    <dgm:cxn modelId="{2EF74D03-D66E-46A2-91AB-E64CFFE7B10C}" type="presParOf" srcId="{91356072-936B-422A-9251-2FDF828D426A}" destId="{52D2759D-CF0A-4758-9BCE-843DD2E91CF9}" srcOrd="2" destOrd="0" presId="urn:microsoft.com/office/officeart/2005/8/layout/hProcess3"/>
    <dgm:cxn modelId="{31391825-9003-4175-B61C-5CBEF36FB4F2}" type="presParOf" srcId="{91356072-936B-422A-9251-2FDF828D426A}" destId="{75FE4CA1-E65A-4827-BF33-8DE41CAC5809}" srcOrd="3" destOrd="0" presId="urn:microsoft.com/office/officeart/2005/8/layout/hProcess3"/>
    <dgm:cxn modelId="{BE5C7D8F-9AB1-4436-882D-C16E27822ED8}" type="presParOf" srcId="{773E994A-08B6-4A70-ADF4-5764998AB2ED}" destId="{44E94874-C6A2-40FF-925B-E79A65B297F2}" srcOrd="2" destOrd="0" presId="urn:microsoft.com/office/officeart/2005/8/layout/hProcess3"/>
    <dgm:cxn modelId="{2EAC984C-53DE-4FC6-BAEF-DA93865D0F94}" type="presParOf" srcId="{773E994A-08B6-4A70-ADF4-5764998AB2ED}" destId="{E83F7A88-42C6-4674-BEDB-78C4E027B3A9}" srcOrd="3" destOrd="0" presId="urn:microsoft.com/office/officeart/2005/8/layout/hProcess3"/>
    <dgm:cxn modelId="{1987A74C-325C-4A4C-878C-4B6C85CA6ABF}" type="presParOf" srcId="{773E994A-08B6-4A70-ADF4-5764998AB2ED}" destId="{3384F981-9D89-4556-BCD5-902C51F4E05E}"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ACBF9-6F4A-4D74-8F20-76FFA3097DF0}">
      <dsp:nvSpPr>
        <dsp:cNvPr id="0" name=""/>
        <dsp:cNvSpPr/>
      </dsp:nvSpPr>
      <dsp:spPr>
        <a:xfrm>
          <a:off x="0" y="227059"/>
          <a:ext cx="9914860" cy="1804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Ο κεντρικός σκοπός της Εργοθεραπείας είναι να επιτρέπει στα άτομα να συμμετέχουν σε δραστηριότητες αυτοφροντίδας, εργασίας και ελεύθερου χρόνου που θέλουν ή χρειάζεται να εκτελέσουν.</a:t>
          </a:r>
          <a:endParaRPr lang="en-US" sz="2100" kern="1200"/>
        </a:p>
      </dsp:txBody>
      <dsp:txXfrm>
        <a:off x="88082" y="315141"/>
        <a:ext cx="9738696" cy="1628195"/>
      </dsp:txXfrm>
    </dsp:sp>
    <dsp:sp modelId="{E879A82F-F6BF-49BC-8BEE-DEFCCB53BC59}">
      <dsp:nvSpPr>
        <dsp:cNvPr id="0" name=""/>
        <dsp:cNvSpPr/>
      </dsp:nvSpPr>
      <dsp:spPr>
        <a:xfrm>
          <a:off x="0" y="2091899"/>
          <a:ext cx="9914860" cy="1804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Οι παρεμβάσεις σε άτομα με Σ.Κ.Π. στοχεύουν στις δυσλειτουργίες, όπως στην γνωστική επανεκπαίδευση, ασκήσεις αντοχής και δύναμης, κινητική εκπαίδευση, και σε δραστηριότητα και συμμετοχή, λαμβάνοντας υπόψιν την ισορροπία μεταξύ προσωπικών, Εργοθεραπευτικών και περιβαλλοντικών παραγόντων, όπως τα προγράμματα διατήρησης ενέργειας (Ε</a:t>
          </a:r>
          <a:r>
            <a:rPr lang="en-US" sz="2100" kern="1200"/>
            <a:t>nergy Conservation</a:t>
          </a:r>
          <a:r>
            <a:rPr lang="el-GR" sz="2100" kern="1200"/>
            <a:t>).»</a:t>
          </a:r>
          <a:endParaRPr lang="en-US" sz="2100" kern="1200"/>
        </a:p>
      </dsp:txBody>
      <dsp:txXfrm>
        <a:off x="88082" y="2179981"/>
        <a:ext cx="9738696" cy="1628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F981-9D89-4556-BCD5-902C51F4E05E}">
      <dsp:nvSpPr>
        <dsp:cNvPr id="0" name=""/>
        <dsp:cNvSpPr/>
      </dsp:nvSpPr>
      <dsp:spPr>
        <a:xfrm>
          <a:off x="0" y="3069"/>
          <a:ext cx="1641231" cy="1512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721BC-6806-4FA1-A743-9A245FA47307}">
      <dsp:nvSpPr>
        <dsp:cNvPr id="0" name=""/>
        <dsp:cNvSpPr/>
      </dsp:nvSpPr>
      <dsp:spPr>
        <a:xfrm>
          <a:off x="132388" y="381069"/>
          <a:ext cx="1344719"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Elephant"/>
            </a:rPr>
            <a:t>Video </a:t>
          </a:r>
          <a:endParaRPr lang="en-US" sz="2100" kern="1200" dirty="0"/>
        </a:p>
      </dsp:txBody>
      <dsp:txXfrm>
        <a:off x="132388" y="381069"/>
        <a:ext cx="1344719" cy="756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1/13/2022</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8801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87203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77689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1/13/2022</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268038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59661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65622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28219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10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14217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32074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1/14/2022</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49168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1/13/2022</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99273571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1" r:id="rId6"/>
    <p:sldLayoutId id="2147483737" r:id="rId7"/>
    <p:sldLayoutId id="2147483738" r:id="rId8"/>
    <p:sldLayoutId id="2147483739" r:id="rId9"/>
    <p:sldLayoutId id="2147483740" r:id="rId10"/>
    <p:sldLayoutId id="2147483742"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youtu.be/ufbVmVx6TO4"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s.org.au/support-services/education/facets.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tandfonline.com/doi/epub/10.1080/11038128.2020.1786160?needAccess=true&amp;fbclid=IwAR3Jt-6oWACB8y3Hb3cDIaF-uMBtuRjWql5mSNQjRWjgX_EqiEFgpvW17VY" TargetMode="External"/><Relationship Id="rId3" Type="http://schemas.openxmlformats.org/officeDocument/2006/relationships/hyperlink" Target="https://pubmed.ncbi.nlm.nih.gov/23867419/" TargetMode="External"/><Relationship Id="rId7" Type="http://schemas.openxmlformats.org/officeDocument/2006/relationships/hyperlink" Target="https://skpxiou.gr/gr/articles/node/sklirynsi-kata-plakas-kai-ergotherapeia-askiseis-sxedia-therapeias-kai-polla-alla?fbclid=IwAR0BQ1ReuqwnRxLtUxgUqhS4ZCSAYajnLX46JjaOM_9p8kbyvE6c9dtEWrI" TargetMode="External"/><Relationship Id="rId2" Type="http://schemas.openxmlformats.org/officeDocument/2006/relationships/hyperlink" Target="https://doi.org/10.18553/jmcp.2009.15.7.543" TargetMode="External"/><Relationship Id="rId1" Type="http://schemas.openxmlformats.org/officeDocument/2006/relationships/slideLayout" Target="../slideLayouts/slideLayout2.xml"/><Relationship Id="rId6" Type="http://schemas.openxmlformats.org/officeDocument/2006/relationships/hyperlink" Target="https://pubmed.ncbi.nlm.nih.gov/27089301/" TargetMode="External"/><Relationship Id="rId5" Type="http://schemas.openxmlformats.org/officeDocument/2006/relationships/hyperlink" Target="http://search.ebscohost.com/login.aspx?direct=true&amp;db=cat02513a&amp;AN=qmu.b8476344&amp;site=eds-live&amp;custid=s1234290&amp;authtype=ip,shib" TargetMode="External"/><Relationship Id="rId4" Type="http://schemas.openxmlformats.org/officeDocument/2006/relationships/hyperlink" Target="https://doi.org/10.2174/15701591179655791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ralab.org/sites/default/files/2018-09/RASP.pdf?fbclid=IwAR3tOLLEU79txMP8lPD_rDyirh4E0eByeUQSZX3UAP5_C_uOV79iMR7ddxo" TargetMode="External"/><Relationship Id="rId2" Type="http://schemas.openxmlformats.org/officeDocument/2006/relationships/hyperlink" Target="https://onlinelibrary.wiley.com/doi/epdf/10.1111/j.1440-1630.2009.00825.x?saml_referrer&amp;fbclid=IwAR1F8JsoP8ARTyhb0KQ1QNC_JEob78lTGmd82n0NbeQA4fC3kRAWT-TAAqg" TargetMode="External"/><Relationship Id="rId1" Type="http://schemas.openxmlformats.org/officeDocument/2006/relationships/slideLayout" Target="../slideLayouts/slideLayout2.xml"/><Relationship Id="rId6" Type="http://schemas.openxmlformats.org/officeDocument/2006/relationships/hyperlink" Target="https://www.patrainews.gr/ygeia/askisi-kai-sklirynsi-kata-plakas" TargetMode="External"/><Relationship Id="rId5" Type="http://schemas.openxmlformats.org/officeDocument/2006/relationships/hyperlink" Target="https://www.euroclinic.gr/article/syxroni-therapeutiki-antimetopisi-tis-sklirynsis-kata-plakas/?fbclid=IwAR3oIn-qdHoOG-k4arDwdxvJiVi87RDYudwIdRa9qzVCCQRXFeNqDM9k6Xk" TargetMode="External"/><Relationship Id="rId4" Type="http://schemas.openxmlformats.org/officeDocument/2006/relationships/hyperlink" Target="https://olympias.lib.uoi.gr/jspui/bitstream/123456789/30662/1/%CE%9C.%CE%95.%20%CE%92%CE%95%CE%A1%CE%A5%CE%9A%CE%99%CE%9F%CE%A5%20%CE%9C%CE%91%CE%A4%CE%98%CE%91%CE%9A%CE%9F%CE%A5%CE%9B%CE%91%20202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4" name="Rectangle 38">
            <a:extLst>
              <a:ext uri="{FF2B5EF4-FFF2-40B4-BE49-F238E27FC236}">
                <a16:creationId xmlns:a16="http://schemas.microsoft.com/office/drawing/2014/main" id="{56A766DE-722B-42D3-BD7B-23C5C69F0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40">
            <a:extLst>
              <a:ext uri="{FF2B5EF4-FFF2-40B4-BE49-F238E27FC236}">
                <a16:creationId xmlns:a16="http://schemas.microsoft.com/office/drawing/2014/main" id="{68AEB6BD-953C-43D2-A30F-26B6D5919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42">
            <a:extLst>
              <a:ext uri="{FF2B5EF4-FFF2-40B4-BE49-F238E27FC236}">
                <a16:creationId xmlns:a16="http://schemas.microsoft.com/office/drawing/2014/main" id="{21C3A0E1-C070-4846-A341-B1E249ABA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1078231"/>
            <a:ext cx="12192607" cy="5779769"/>
          </a:xfrm>
          <a:custGeom>
            <a:avLst/>
            <a:gdLst>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11845200 w 12192607"/>
              <a:gd name="connsiteY5" fmla="*/ 2214293 h 5779769"/>
              <a:gd name="connsiteX6" fmla="*/ 11845200 w 12192607"/>
              <a:gd name="connsiteY6" fmla="*/ 2214290 h 5779769"/>
              <a:gd name="connsiteX7" fmla="*/ 3758932 w 12192607"/>
              <a:gd name="connsiteY7" fmla="*/ 2214290 h 5779769"/>
              <a:gd name="connsiteX8" fmla="*/ 3758932 w 12192607"/>
              <a:gd name="connsiteY8" fmla="*/ 2216824 h 5779769"/>
              <a:gd name="connsiteX9" fmla="*/ 3658749 w 12192607"/>
              <a:gd name="connsiteY9" fmla="*/ 2214290 h 5779769"/>
              <a:gd name="connsiteX10" fmla="*/ 19494 w 12192607"/>
              <a:gd name="connsiteY10" fmla="*/ 5498408 h 5779769"/>
              <a:gd name="connsiteX11" fmla="*/ 5286 w 12192607"/>
              <a:gd name="connsiteY11" fmla="*/ 5779769 h 5779769"/>
              <a:gd name="connsiteX12" fmla="*/ 607 w 12192607"/>
              <a:gd name="connsiteY12" fmla="*/ 5779769 h 5779769"/>
              <a:gd name="connsiteX13" fmla="*/ 607 w 12192607"/>
              <a:gd name="connsiteY13" fmla="*/ 1275833 h 5779769"/>
              <a:gd name="connsiteX14" fmla="*/ 0 w 12192607"/>
              <a:gd name="connsiteY14" fmla="*/ 1275833 h 5779769"/>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11845200 w 12192607"/>
              <a:gd name="connsiteY5" fmla="*/ 2214293 h 5779769"/>
              <a:gd name="connsiteX6" fmla="*/ 11845200 w 12192607"/>
              <a:gd name="connsiteY6" fmla="*/ 2214290 h 5779769"/>
              <a:gd name="connsiteX7" fmla="*/ 3758932 w 12192607"/>
              <a:gd name="connsiteY7" fmla="*/ 2214290 h 5779769"/>
              <a:gd name="connsiteX8" fmla="*/ 3658749 w 12192607"/>
              <a:gd name="connsiteY8" fmla="*/ 2214290 h 5779769"/>
              <a:gd name="connsiteX9" fmla="*/ 19494 w 12192607"/>
              <a:gd name="connsiteY9" fmla="*/ 5498408 h 5779769"/>
              <a:gd name="connsiteX10" fmla="*/ 5286 w 12192607"/>
              <a:gd name="connsiteY10" fmla="*/ 5779769 h 5779769"/>
              <a:gd name="connsiteX11" fmla="*/ 607 w 12192607"/>
              <a:gd name="connsiteY11" fmla="*/ 5779769 h 5779769"/>
              <a:gd name="connsiteX12" fmla="*/ 607 w 12192607"/>
              <a:gd name="connsiteY12" fmla="*/ 1275833 h 5779769"/>
              <a:gd name="connsiteX13" fmla="*/ 0 w 12192607"/>
              <a:gd name="connsiteY13" fmla="*/ 1275833 h 5779769"/>
              <a:gd name="connsiteX14" fmla="*/ 0 w 12192607"/>
              <a:gd name="connsiteY14" fmla="*/ 0 h 5779769"/>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11845200 w 12192607"/>
              <a:gd name="connsiteY5" fmla="*/ 2214293 h 5779769"/>
              <a:gd name="connsiteX6" fmla="*/ 3758932 w 12192607"/>
              <a:gd name="connsiteY6" fmla="*/ 2214290 h 5779769"/>
              <a:gd name="connsiteX7" fmla="*/ 3658749 w 12192607"/>
              <a:gd name="connsiteY7" fmla="*/ 2214290 h 5779769"/>
              <a:gd name="connsiteX8" fmla="*/ 19494 w 12192607"/>
              <a:gd name="connsiteY8" fmla="*/ 5498408 h 5779769"/>
              <a:gd name="connsiteX9" fmla="*/ 5286 w 12192607"/>
              <a:gd name="connsiteY9" fmla="*/ 5779769 h 5779769"/>
              <a:gd name="connsiteX10" fmla="*/ 607 w 12192607"/>
              <a:gd name="connsiteY10" fmla="*/ 5779769 h 5779769"/>
              <a:gd name="connsiteX11" fmla="*/ 607 w 12192607"/>
              <a:gd name="connsiteY11" fmla="*/ 1275833 h 5779769"/>
              <a:gd name="connsiteX12" fmla="*/ 0 w 12192607"/>
              <a:gd name="connsiteY12" fmla="*/ 1275833 h 5779769"/>
              <a:gd name="connsiteX13" fmla="*/ 0 w 12192607"/>
              <a:gd name="connsiteY13" fmla="*/ 0 h 5779769"/>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3758932 w 12192607"/>
              <a:gd name="connsiteY5" fmla="*/ 2214290 h 5779769"/>
              <a:gd name="connsiteX6" fmla="*/ 3658749 w 12192607"/>
              <a:gd name="connsiteY6" fmla="*/ 2214290 h 5779769"/>
              <a:gd name="connsiteX7" fmla="*/ 19494 w 12192607"/>
              <a:gd name="connsiteY7" fmla="*/ 5498408 h 5779769"/>
              <a:gd name="connsiteX8" fmla="*/ 5286 w 12192607"/>
              <a:gd name="connsiteY8" fmla="*/ 5779769 h 5779769"/>
              <a:gd name="connsiteX9" fmla="*/ 607 w 12192607"/>
              <a:gd name="connsiteY9" fmla="*/ 5779769 h 5779769"/>
              <a:gd name="connsiteX10" fmla="*/ 607 w 12192607"/>
              <a:gd name="connsiteY10" fmla="*/ 1275833 h 5779769"/>
              <a:gd name="connsiteX11" fmla="*/ 0 w 12192607"/>
              <a:gd name="connsiteY11" fmla="*/ 1275833 h 5779769"/>
              <a:gd name="connsiteX12" fmla="*/ 0 w 12192607"/>
              <a:gd name="connsiteY12" fmla="*/ 0 h 5779769"/>
              <a:gd name="connsiteX0" fmla="*/ 0 w 12192607"/>
              <a:gd name="connsiteY0" fmla="*/ 0 h 5779769"/>
              <a:gd name="connsiteX1" fmla="*/ 12192607 w 12192607"/>
              <a:gd name="connsiteY1" fmla="*/ 0 h 5779769"/>
              <a:gd name="connsiteX2" fmla="*/ 12192607 w 12192607"/>
              <a:gd name="connsiteY2" fmla="*/ 614088 h 5779769"/>
              <a:gd name="connsiteX3" fmla="*/ 12192607 w 12192607"/>
              <a:gd name="connsiteY3" fmla="*/ 1275833 h 5779769"/>
              <a:gd name="connsiteX4" fmla="*/ 12192607 w 12192607"/>
              <a:gd name="connsiteY4" fmla="*/ 2214293 h 5779769"/>
              <a:gd name="connsiteX5" fmla="*/ 3658749 w 12192607"/>
              <a:gd name="connsiteY5" fmla="*/ 2214290 h 5779769"/>
              <a:gd name="connsiteX6" fmla="*/ 19494 w 12192607"/>
              <a:gd name="connsiteY6" fmla="*/ 5498408 h 5779769"/>
              <a:gd name="connsiteX7" fmla="*/ 5286 w 12192607"/>
              <a:gd name="connsiteY7" fmla="*/ 5779769 h 5779769"/>
              <a:gd name="connsiteX8" fmla="*/ 607 w 12192607"/>
              <a:gd name="connsiteY8" fmla="*/ 5779769 h 5779769"/>
              <a:gd name="connsiteX9" fmla="*/ 607 w 12192607"/>
              <a:gd name="connsiteY9" fmla="*/ 1275833 h 5779769"/>
              <a:gd name="connsiteX10" fmla="*/ 0 w 12192607"/>
              <a:gd name="connsiteY10" fmla="*/ 1275833 h 5779769"/>
              <a:gd name="connsiteX11" fmla="*/ 0 w 12192607"/>
              <a:gd name="connsiteY11" fmla="*/ 0 h 57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607" h="5779769">
                <a:moveTo>
                  <a:pt x="0" y="0"/>
                </a:moveTo>
                <a:lnTo>
                  <a:pt x="12192607" y="0"/>
                </a:lnTo>
                <a:lnTo>
                  <a:pt x="12192607" y="614088"/>
                </a:lnTo>
                <a:lnTo>
                  <a:pt x="12192607" y="1275833"/>
                </a:lnTo>
                <a:lnTo>
                  <a:pt x="12192607" y="2214293"/>
                </a:lnTo>
                <a:lnTo>
                  <a:pt x="3658749" y="2214290"/>
                </a:lnTo>
                <a:cubicBezTo>
                  <a:pt x="1764684" y="2214290"/>
                  <a:pt x="206827" y="3653768"/>
                  <a:pt x="19494" y="5498408"/>
                </a:cubicBezTo>
                <a:lnTo>
                  <a:pt x="5286" y="5779769"/>
                </a:lnTo>
                <a:lnTo>
                  <a:pt x="607" y="5779769"/>
                </a:lnTo>
                <a:lnTo>
                  <a:pt x="607" y="1275833"/>
                </a:lnTo>
                <a:lnTo>
                  <a:pt x="0" y="1275833"/>
                </a:lnTo>
                <a:lnTo>
                  <a:pt x="0" y="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44">
            <a:extLst>
              <a:ext uri="{FF2B5EF4-FFF2-40B4-BE49-F238E27FC236}">
                <a16:creationId xmlns:a16="http://schemas.microsoft.com/office/drawing/2014/main" id="{E39B2394-83A9-4596-9FEA-51F94833D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597208"/>
            <a:ext cx="3132577" cy="3260792"/>
          </a:xfrm>
          <a:custGeom>
            <a:avLst/>
            <a:gdLst>
              <a:gd name="connsiteX0" fmla="*/ 3132577 w 3132577"/>
              <a:gd name="connsiteY0" fmla="*/ 0 h 3260792"/>
              <a:gd name="connsiteX1" fmla="*/ 3132577 w 3132577"/>
              <a:gd name="connsiteY1" fmla="*/ 3260792 h 3260792"/>
              <a:gd name="connsiteX2" fmla="*/ 0 w 3132577"/>
              <a:gd name="connsiteY2" fmla="*/ 3260792 h 3260792"/>
              <a:gd name="connsiteX3" fmla="*/ 49518 w 3132577"/>
              <a:gd name="connsiteY3" fmla="*/ 3254500 h 3260792"/>
              <a:gd name="connsiteX4" fmla="*/ 3131620 w 3132577"/>
              <a:gd name="connsiteY4" fmla="*/ 12589 h 326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577" h="3260792">
                <a:moveTo>
                  <a:pt x="3132577" y="0"/>
                </a:moveTo>
                <a:lnTo>
                  <a:pt x="3132577" y="3260792"/>
                </a:lnTo>
                <a:lnTo>
                  <a:pt x="0" y="3260792"/>
                </a:lnTo>
                <a:lnTo>
                  <a:pt x="49518" y="3254500"/>
                </a:lnTo>
                <a:cubicBezTo>
                  <a:pt x="1684321" y="3004707"/>
                  <a:pt x="2963023" y="1672736"/>
                  <a:pt x="3131620" y="12589"/>
                </a:cubicBezTo>
                <a:close/>
              </a:path>
            </a:pathLst>
          </a:custGeom>
          <a:solidFill>
            <a:schemeClr val="accent2">
              <a:lumMod val="60000"/>
              <a:lumOff val="4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46">
            <a:extLst>
              <a:ext uri="{FF2B5EF4-FFF2-40B4-BE49-F238E27FC236}">
                <a16:creationId xmlns:a16="http://schemas.microsoft.com/office/drawing/2014/main" id="{860AE7C9-474D-484E-B052-BE20CEFC4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129" y="0"/>
            <a:ext cx="5239871" cy="6858000"/>
          </a:xfrm>
          <a:custGeom>
            <a:avLst/>
            <a:gdLst>
              <a:gd name="connsiteX0" fmla="*/ 0 w 5321419"/>
              <a:gd name="connsiteY0" fmla="*/ 0 h 6858000"/>
              <a:gd name="connsiteX1" fmla="*/ 4106991 w 5321419"/>
              <a:gd name="connsiteY1" fmla="*/ 0 h 6858000"/>
              <a:gd name="connsiteX2" fmla="*/ 4996132 w 5321419"/>
              <a:gd name="connsiteY2" fmla="*/ 0 h 6858000"/>
              <a:gd name="connsiteX3" fmla="*/ 5321419 w 5321419"/>
              <a:gd name="connsiteY3" fmla="*/ 0 h 6858000"/>
              <a:gd name="connsiteX4" fmla="*/ 5321419 w 5321419"/>
              <a:gd name="connsiteY4" fmla="*/ 6858000 h 6858000"/>
              <a:gd name="connsiteX5" fmla="*/ 4996132 w 5321419"/>
              <a:gd name="connsiteY5" fmla="*/ 6858000 h 6858000"/>
              <a:gd name="connsiteX6" fmla="*/ 4106991 w 5321419"/>
              <a:gd name="connsiteY6" fmla="*/ 6858000 h 6858000"/>
              <a:gd name="connsiteX7" fmla="*/ 3487759 w 5321419"/>
              <a:gd name="connsiteY7" fmla="*/ 6858000 h 6858000"/>
              <a:gd name="connsiteX8" fmla="*/ 3487759 w 5321419"/>
              <a:gd name="connsiteY8" fmla="*/ 3674652 h 6858000"/>
              <a:gd name="connsiteX9" fmla="*/ 3491766 w 5321419"/>
              <a:gd name="connsiteY9" fmla="*/ 3516180 h 6858000"/>
              <a:gd name="connsiteX10" fmla="*/ 335095 w 5321419"/>
              <a:gd name="connsiteY10" fmla="*/ 18153 h 6858000"/>
              <a:gd name="connsiteX11" fmla="*/ 0 w 5321419"/>
              <a:gd name="connsiteY11" fmla="*/ 12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1419" h="6858000">
                <a:moveTo>
                  <a:pt x="0" y="0"/>
                </a:moveTo>
                <a:lnTo>
                  <a:pt x="4106991" y="0"/>
                </a:lnTo>
                <a:lnTo>
                  <a:pt x="4996132" y="0"/>
                </a:lnTo>
                <a:lnTo>
                  <a:pt x="5321419" y="0"/>
                </a:lnTo>
                <a:lnTo>
                  <a:pt x="5321419" y="6858000"/>
                </a:lnTo>
                <a:lnTo>
                  <a:pt x="4996132" y="6858000"/>
                </a:lnTo>
                <a:lnTo>
                  <a:pt x="4106991" y="6858000"/>
                </a:lnTo>
                <a:lnTo>
                  <a:pt x="3487759" y="6858000"/>
                </a:lnTo>
                <a:lnTo>
                  <a:pt x="3487759" y="3674652"/>
                </a:lnTo>
                <a:lnTo>
                  <a:pt x="3491766" y="3516180"/>
                </a:lnTo>
                <a:cubicBezTo>
                  <a:pt x="3491766" y="1695618"/>
                  <a:pt x="2108150" y="198217"/>
                  <a:pt x="335095" y="18153"/>
                </a:cubicBezTo>
                <a:lnTo>
                  <a:pt x="0" y="1233"/>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5263D8-6234-4ED0-A051-D9AFD5647C1C}"/>
              </a:ext>
            </a:extLst>
          </p:cNvPr>
          <p:cNvSpPr>
            <a:spLocks noGrp="1"/>
          </p:cNvSpPr>
          <p:nvPr>
            <p:ph type="ctrTitle"/>
          </p:nvPr>
        </p:nvSpPr>
        <p:spPr>
          <a:xfrm>
            <a:off x="1524000" y="685800"/>
            <a:ext cx="7315200" cy="3237931"/>
          </a:xfrm>
        </p:spPr>
        <p:txBody>
          <a:bodyPr>
            <a:normAutofit/>
          </a:bodyPr>
          <a:lstStyle/>
          <a:p>
            <a:r>
              <a:rPr lang="en-US" sz="6000">
                <a:solidFill>
                  <a:srgbClr val="FFFFFF"/>
                </a:solidFill>
              </a:rPr>
              <a:t>Multiple Sclerosis</a:t>
            </a:r>
          </a:p>
        </p:txBody>
      </p:sp>
      <p:sp>
        <p:nvSpPr>
          <p:cNvPr id="3" name="Subtitle 2">
            <a:extLst>
              <a:ext uri="{FF2B5EF4-FFF2-40B4-BE49-F238E27FC236}">
                <a16:creationId xmlns:a16="http://schemas.microsoft.com/office/drawing/2014/main" id="{92C3EC41-D626-42AE-9F46-3DACDE969454}"/>
              </a:ext>
            </a:extLst>
          </p:cNvPr>
          <p:cNvSpPr>
            <a:spLocks noGrp="1"/>
          </p:cNvSpPr>
          <p:nvPr>
            <p:ph type="subTitle" idx="1"/>
          </p:nvPr>
        </p:nvSpPr>
        <p:spPr>
          <a:xfrm>
            <a:off x="1524000" y="5179325"/>
            <a:ext cx="6724650" cy="992875"/>
          </a:xfrm>
        </p:spPr>
        <p:txBody>
          <a:bodyPr vert="horz" lIns="91440" tIns="45720" rIns="91440" bIns="45720" rtlCol="0" anchor="t">
            <a:noAutofit/>
          </a:bodyPr>
          <a:lstStyle/>
          <a:p>
            <a:pPr>
              <a:lnSpc>
                <a:spcPct val="110000"/>
              </a:lnSpc>
            </a:pPr>
            <a:r>
              <a:rPr lang="en-US" sz="1400" dirty="0" err="1">
                <a:solidFill>
                  <a:srgbClr val="FFFFFF"/>
                </a:solidFill>
              </a:rPr>
              <a:t>Θεοδωρίδου</a:t>
            </a:r>
            <a:r>
              <a:rPr lang="en-US" sz="1400" dirty="0">
                <a:solidFill>
                  <a:srgbClr val="FFFFFF"/>
                </a:solidFill>
              </a:rPr>
              <a:t> </a:t>
            </a:r>
            <a:r>
              <a:rPr lang="en-US" sz="1400" dirty="0" err="1">
                <a:solidFill>
                  <a:srgbClr val="FFFFFF"/>
                </a:solidFill>
              </a:rPr>
              <a:t>Κωνστ</a:t>
            </a:r>
            <a:r>
              <a:rPr lang="en-US" sz="1400" dirty="0">
                <a:solidFill>
                  <a:srgbClr val="FFFFFF"/>
                </a:solidFill>
              </a:rPr>
              <a:t>α</a:t>
            </a:r>
            <a:r>
              <a:rPr lang="en-US" sz="1400" dirty="0" err="1">
                <a:solidFill>
                  <a:srgbClr val="FFFFFF"/>
                </a:solidFill>
              </a:rPr>
              <a:t>ντίν</a:t>
            </a:r>
            <a:r>
              <a:rPr lang="en-US" sz="1400" dirty="0">
                <a:solidFill>
                  <a:srgbClr val="FFFFFF"/>
                </a:solidFill>
              </a:rPr>
              <a:t>α</a:t>
            </a:r>
          </a:p>
          <a:p>
            <a:pPr>
              <a:lnSpc>
                <a:spcPct val="110000"/>
              </a:lnSpc>
            </a:pPr>
            <a:r>
              <a:rPr lang="en-US" sz="1400" dirty="0" err="1">
                <a:solidFill>
                  <a:srgbClr val="FFFFFF"/>
                </a:solidFill>
              </a:rPr>
              <a:t>Κυρι</a:t>
            </a:r>
            <a:r>
              <a:rPr lang="en-US" sz="1400" dirty="0">
                <a:solidFill>
                  <a:srgbClr val="FFFFFF"/>
                </a:solidFill>
              </a:rPr>
              <a:t>α</a:t>
            </a:r>
            <a:r>
              <a:rPr lang="en-US" sz="1400" dirty="0" err="1">
                <a:solidFill>
                  <a:srgbClr val="FFFFFF"/>
                </a:solidFill>
              </a:rPr>
              <a:t>ζή</a:t>
            </a:r>
            <a:r>
              <a:rPr lang="en-US" sz="1400" dirty="0">
                <a:solidFill>
                  <a:srgbClr val="FFFFFF"/>
                </a:solidFill>
              </a:rPr>
              <a:t> </a:t>
            </a:r>
            <a:r>
              <a:rPr lang="en-US" sz="1400" dirty="0" err="1">
                <a:solidFill>
                  <a:srgbClr val="FFFFFF"/>
                </a:solidFill>
              </a:rPr>
              <a:t>Χρύσ</a:t>
            </a:r>
            <a:r>
              <a:rPr lang="en-US" sz="1400" dirty="0">
                <a:solidFill>
                  <a:srgbClr val="FFFFFF"/>
                </a:solidFill>
              </a:rPr>
              <a:t>α</a:t>
            </a:r>
          </a:p>
          <a:p>
            <a:pPr>
              <a:lnSpc>
                <a:spcPct val="110000"/>
              </a:lnSpc>
            </a:pPr>
            <a:r>
              <a:rPr lang="en-US" sz="1400" dirty="0">
                <a:solidFill>
                  <a:srgbClr val="FFFFFF"/>
                </a:solidFill>
              </a:rPr>
              <a:t>Μα</a:t>
            </a:r>
            <a:r>
              <a:rPr lang="en-US" sz="1400" err="1">
                <a:solidFill>
                  <a:srgbClr val="FFFFFF"/>
                </a:solidFill>
              </a:rPr>
              <a:t>νουσάκη</a:t>
            </a:r>
            <a:r>
              <a:rPr lang="en-US" sz="1400" dirty="0">
                <a:solidFill>
                  <a:srgbClr val="FFFFFF"/>
                </a:solidFill>
              </a:rPr>
              <a:t> </a:t>
            </a:r>
            <a:r>
              <a:rPr lang="en-US" sz="1400" err="1">
                <a:solidFill>
                  <a:srgbClr val="FFFFFF"/>
                </a:solidFill>
              </a:rPr>
              <a:t>Δήμητρ</a:t>
            </a:r>
            <a:r>
              <a:rPr lang="en-US" sz="1400" dirty="0">
                <a:solidFill>
                  <a:srgbClr val="FFFFFF"/>
                </a:solidFill>
              </a:rPr>
              <a:t>α</a:t>
            </a:r>
          </a:p>
          <a:p>
            <a:pPr>
              <a:lnSpc>
                <a:spcPct val="110000"/>
              </a:lnSpc>
            </a:pPr>
            <a:r>
              <a:rPr lang="en-US" sz="1400" dirty="0">
                <a:solidFill>
                  <a:srgbClr val="FFFFFF"/>
                </a:solidFill>
              </a:rPr>
              <a:t>BARBU MONICA</a:t>
            </a:r>
          </a:p>
        </p:txBody>
      </p:sp>
    </p:spTree>
    <p:extLst>
      <p:ext uri="{BB962C8B-B14F-4D97-AF65-F5344CB8AC3E}">
        <p14:creationId xmlns:p14="http://schemas.microsoft.com/office/powerpoint/2010/main" val="75212469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394F3-31CC-4D1B-BFE8-8A6E07116FBB}"/>
              </a:ext>
            </a:extLst>
          </p:cNvPr>
          <p:cNvSpPr>
            <a:spLocks noGrp="1"/>
          </p:cNvSpPr>
          <p:nvPr>
            <p:ph type="title"/>
          </p:nvPr>
        </p:nvSpPr>
        <p:spPr>
          <a:xfrm>
            <a:off x="5963479" y="596393"/>
            <a:ext cx="5618922" cy="1542507"/>
          </a:xfrm>
        </p:spPr>
        <p:txBody>
          <a:bodyPr>
            <a:normAutofit/>
          </a:bodyPr>
          <a:lstStyle/>
          <a:p>
            <a:r>
              <a:rPr lang="en-US">
                <a:solidFill>
                  <a:srgbClr val="FFFFFF"/>
                </a:solidFill>
              </a:rPr>
              <a:t>Energy conservation</a:t>
            </a:r>
          </a:p>
        </p:txBody>
      </p:sp>
      <p:pic>
        <p:nvPicPr>
          <p:cNvPr id="9" name="Εικόνα 9">
            <a:extLst>
              <a:ext uri="{FF2B5EF4-FFF2-40B4-BE49-F238E27FC236}">
                <a16:creationId xmlns:a16="http://schemas.microsoft.com/office/drawing/2014/main" id="{9982E5BD-E650-49D6-98AC-433C0FCC0FDA}"/>
              </a:ext>
            </a:extLst>
          </p:cNvPr>
          <p:cNvPicPr>
            <a:picLocks noChangeAspect="1"/>
          </p:cNvPicPr>
          <p:nvPr/>
        </p:nvPicPr>
        <p:blipFill rotWithShape="1">
          <a:blip r:embed="rId2">
            <a:extLst>
              <a:ext uri="{28A0092B-C50C-407E-A947-70E740481C1C}">
                <a14:useLocalDpi xmlns:a14="http://schemas.microsoft.com/office/drawing/2010/main" val="0"/>
              </a:ext>
            </a:extLst>
          </a:blip>
          <a:srcRect l="19925" r="26128"/>
          <a:stretch/>
        </p:blipFill>
        <p:spPr>
          <a:xfrm>
            <a:off x="20" y="5379"/>
            <a:ext cx="5181578" cy="6858000"/>
          </a:xfrm>
          <a:prstGeom prst="rect">
            <a:avLst/>
          </a:prstGeom>
        </p:spPr>
      </p:pic>
      <p:sp>
        <p:nvSpPr>
          <p:cNvPr id="6" name="Content Placeholder 5">
            <a:extLst>
              <a:ext uri="{FF2B5EF4-FFF2-40B4-BE49-F238E27FC236}">
                <a16:creationId xmlns:a16="http://schemas.microsoft.com/office/drawing/2014/main" id="{14925E7A-6515-452C-A055-A1F3C0ED3054}"/>
              </a:ext>
            </a:extLst>
          </p:cNvPr>
          <p:cNvSpPr>
            <a:spLocks noGrp="1"/>
          </p:cNvSpPr>
          <p:nvPr>
            <p:ph idx="1"/>
          </p:nvPr>
        </p:nvSpPr>
        <p:spPr>
          <a:xfrm>
            <a:off x="5963478" y="2138901"/>
            <a:ext cx="5618922" cy="4033299"/>
          </a:xfrm>
        </p:spPr>
        <p:txBody>
          <a:bodyPr vert="horz" lIns="91440" tIns="45720" rIns="91440" bIns="45720" rtlCol="0" anchor="t">
            <a:normAutofit/>
          </a:bodyPr>
          <a:lstStyle/>
          <a:p>
            <a:pPr>
              <a:lnSpc>
                <a:spcPct val="110000"/>
              </a:lnSpc>
            </a:pPr>
            <a:r>
              <a:rPr lang="en-US" sz="1700" dirty="0" err="1">
                <a:solidFill>
                  <a:srgbClr val="FFFFFF"/>
                </a:solidFill>
                <a:ea typeface="+mn-lt"/>
                <a:cs typeface="+mn-lt"/>
              </a:rPr>
              <a:t>γι</a:t>
            </a:r>
            <a:r>
              <a:rPr lang="en-US" sz="1700" dirty="0">
                <a:solidFill>
                  <a:srgbClr val="FFFFFF"/>
                </a:solidFill>
                <a:ea typeface="+mn-lt"/>
                <a:cs typeface="+mn-lt"/>
              </a:rPr>
              <a:t>α να </a:t>
            </a:r>
            <a:r>
              <a:rPr lang="en-US" sz="1700" dirty="0" err="1">
                <a:solidFill>
                  <a:srgbClr val="FFFFFF"/>
                </a:solidFill>
                <a:ea typeface="+mn-lt"/>
                <a:cs typeface="+mn-lt"/>
              </a:rPr>
              <a:t>μειώσουμε</a:t>
            </a:r>
            <a:r>
              <a:rPr lang="en-US" sz="1700" dirty="0">
                <a:solidFill>
                  <a:srgbClr val="FFFFFF"/>
                </a:solidFill>
                <a:ea typeface="+mn-lt"/>
                <a:cs typeface="+mn-lt"/>
              </a:rPr>
              <a:t> </a:t>
            </a:r>
            <a:r>
              <a:rPr lang="en-US" sz="1700" dirty="0" err="1">
                <a:solidFill>
                  <a:srgbClr val="FFFFFF"/>
                </a:solidFill>
                <a:ea typeface="+mn-lt"/>
                <a:cs typeface="+mn-lt"/>
              </a:rPr>
              <a:t>την</a:t>
            </a:r>
            <a:r>
              <a:rPr lang="en-US" sz="1700" dirty="0">
                <a:solidFill>
                  <a:srgbClr val="FFFFFF"/>
                </a:solidFill>
                <a:ea typeface="+mn-lt"/>
                <a:cs typeface="+mn-lt"/>
              </a:rPr>
              <a:t> π</a:t>
            </a:r>
            <a:r>
              <a:rPr lang="en-US" sz="1700" dirty="0" err="1">
                <a:solidFill>
                  <a:srgbClr val="FFFFFF"/>
                </a:solidFill>
                <a:ea typeface="+mn-lt"/>
                <a:cs typeface="+mn-lt"/>
              </a:rPr>
              <a:t>οσότητ</a:t>
            </a:r>
            <a:r>
              <a:rPr lang="en-US" sz="1700" dirty="0">
                <a:solidFill>
                  <a:srgbClr val="FFFFFF"/>
                </a:solidFill>
                <a:ea typeface="+mn-lt"/>
                <a:cs typeface="+mn-lt"/>
              </a:rPr>
              <a:t>α </a:t>
            </a:r>
            <a:r>
              <a:rPr lang="en-US" sz="1700" dirty="0" err="1">
                <a:solidFill>
                  <a:srgbClr val="FFFFFF"/>
                </a:solidFill>
                <a:ea typeface="+mn-lt"/>
                <a:cs typeface="+mn-lt"/>
              </a:rPr>
              <a:t>ενέργει</a:t>
            </a:r>
            <a:r>
              <a:rPr lang="en-US" sz="1700" dirty="0">
                <a:solidFill>
                  <a:srgbClr val="FFFFFF"/>
                </a:solidFill>
                <a:ea typeface="+mn-lt"/>
                <a:cs typeface="+mn-lt"/>
              </a:rPr>
              <a:t>ας π</a:t>
            </a:r>
            <a:r>
              <a:rPr lang="en-US" sz="1700" dirty="0" err="1">
                <a:solidFill>
                  <a:srgbClr val="FFFFFF"/>
                </a:solidFill>
                <a:ea typeface="+mn-lt"/>
                <a:cs typeface="+mn-lt"/>
              </a:rPr>
              <a:t>ου</a:t>
            </a:r>
            <a:r>
              <a:rPr lang="en-US" sz="1700" dirty="0">
                <a:solidFill>
                  <a:srgbClr val="FFFFFF"/>
                </a:solidFill>
                <a:ea typeface="+mn-lt"/>
                <a:cs typeface="+mn-lt"/>
              </a:rPr>
              <a:t> </a:t>
            </a:r>
            <a:r>
              <a:rPr lang="en-US" sz="1700" dirty="0" err="1">
                <a:solidFill>
                  <a:srgbClr val="FFFFFF"/>
                </a:solidFill>
                <a:ea typeface="+mn-lt"/>
                <a:cs typeface="+mn-lt"/>
              </a:rPr>
              <a:t>χάνετ</a:t>
            </a:r>
            <a:r>
              <a:rPr lang="en-US" sz="1700" dirty="0">
                <a:solidFill>
                  <a:srgbClr val="FFFFFF"/>
                </a:solidFill>
                <a:ea typeface="+mn-lt"/>
                <a:cs typeface="+mn-lt"/>
              </a:rPr>
              <a:t>αι </a:t>
            </a:r>
            <a:r>
              <a:rPr lang="en-US" sz="1700" dirty="0" err="1">
                <a:solidFill>
                  <a:srgbClr val="FFFFFF"/>
                </a:solidFill>
                <a:ea typeface="+mn-lt"/>
                <a:cs typeface="+mn-lt"/>
              </a:rPr>
              <a:t>μέσ</a:t>
            </a:r>
            <a:r>
              <a:rPr lang="en-US" sz="1700" dirty="0">
                <a:solidFill>
                  <a:srgbClr val="FFFFFF"/>
                </a:solidFill>
                <a:ea typeface="+mn-lt"/>
                <a:cs typeface="+mn-lt"/>
              </a:rPr>
              <a:t>α </a:t>
            </a:r>
            <a:r>
              <a:rPr lang="en-US" sz="1700" dirty="0" err="1">
                <a:solidFill>
                  <a:srgbClr val="FFFFFF"/>
                </a:solidFill>
                <a:ea typeface="+mn-lt"/>
                <a:cs typeface="+mn-lt"/>
              </a:rPr>
              <a:t>στην</a:t>
            </a:r>
            <a:r>
              <a:rPr lang="en-US" sz="1700" dirty="0">
                <a:solidFill>
                  <a:srgbClr val="FFFFFF"/>
                </a:solidFill>
                <a:ea typeface="+mn-lt"/>
                <a:cs typeface="+mn-lt"/>
              </a:rPr>
              <a:t> </a:t>
            </a:r>
            <a:r>
              <a:rPr lang="en-US" sz="1700" dirty="0" err="1">
                <a:solidFill>
                  <a:srgbClr val="FFFFFF"/>
                </a:solidFill>
                <a:ea typeface="+mn-lt"/>
                <a:cs typeface="+mn-lt"/>
              </a:rPr>
              <a:t>ημέρ</a:t>
            </a:r>
            <a:r>
              <a:rPr lang="en-US" sz="1700" dirty="0">
                <a:solidFill>
                  <a:srgbClr val="FFFFFF"/>
                </a:solidFill>
                <a:ea typeface="+mn-lt"/>
                <a:cs typeface="+mn-lt"/>
              </a:rPr>
              <a:t>α, </a:t>
            </a:r>
            <a:r>
              <a:rPr lang="en-US" sz="1700" dirty="0" err="1">
                <a:solidFill>
                  <a:srgbClr val="FFFFFF"/>
                </a:solidFill>
                <a:ea typeface="+mn-lt"/>
                <a:cs typeface="+mn-lt"/>
              </a:rPr>
              <a:t>οι</a:t>
            </a:r>
            <a:r>
              <a:rPr lang="en-US" sz="1700" dirty="0">
                <a:solidFill>
                  <a:srgbClr val="FFFFFF"/>
                </a:solidFill>
                <a:ea typeface="+mn-lt"/>
                <a:cs typeface="+mn-lt"/>
              </a:rPr>
              <a:t> energy conservation </a:t>
            </a:r>
            <a:r>
              <a:rPr lang="en-US" sz="1700" dirty="0" err="1">
                <a:solidFill>
                  <a:srgbClr val="FFFFFF"/>
                </a:solidFill>
                <a:ea typeface="+mn-lt"/>
                <a:cs typeface="+mn-lt"/>
              </a:rPr>
              <a:t>στρ</a:t>
            </a:r>
            <a:r>
              <a:rPr lang="en-US" sz="1700" dirty="0">
                <a:solidFill>
                  <a:srgbClr val="FFFFFF"/>
                </a:solidFill>
                <a:ea typeface="+mn-lt"/>
                <a:cs typeface="+mn-lt"/>
              </a:rPr>
              <a:t>α</a:t>
            </a:r>
            <a:r>
              <a:rPr lang="en-US" sz="1700" dirty="0" err="1">
                <a:solidFill>
                  <a:srgbClr val="FFFFFF"/>
                </a:solidFill>
                <a:ea typeface="+mn-lt"/>
                <a:cs typeface="+mn-lt"/>
              </a:rPr>
              <a:t>τηγικές</a:t>
            </a:r>
            <a:r>
              <a:rPr lang="en-US" sz="1700" dirty="0">
                <a:solidFill>
                  <a:srgbClr val="FFFFFF"/>
                </a:solidFill>
                <a:ea typeface="+mn-lt"/>
                <a:cs typeface="+mn-lt"/>
              </a:rPr>
              <a:t> </a:t>
            </a:r>
            <a:r>
              <a:rPr lang="en-US" sz="1700" dirty="0" err="1">
                <a:solidFill>
                  <a:srgbClr val="FFFFFF"/>
                </a:solidFill>
                <a:ea typeface="+mn-lt"/>
                <a:cs typeface="+mn-lt"/>
              </a:rPr>
              <a:t>είν</a:t>
            </a:r>
            <a:r>
              <a:rPr lang="en-US" sz="1700" dirty="0">
                <a:solidFill>
                  <a:srgbClr val="FFFFFF"/>
                </a:solidFill>
                <a:ea typeface="+mn-lt"/>
                <a:cs typeface="+mn-lt"/>
              </a:rPr>
              <a:t>αι κα</a:t>
            </a:r>
            <a:r>
              <a:rPr lang="en-US" sz="1700" dirty="0" err="1">
                <a:solidFill>
                  <a:srgbClr val="FFFFFF"/>
                </a:solidFill>
                <a:ea typeface="+mn-lt"/>
                <a:cs typeface="+mn-lt"/>
              </a:rPr>
              <a:t>τάλληλες</a:t>
            </a:r>
            <a:r>
              <a:rPr lang="en-US" sz="1700" dirty="0">
                <a:solidFill>
                  <a:srgbClr val="FFFFFF"/>
                </a:solidFill>
                <a:ea typeface="+mn-lt"/>
                <a:cs typeface="+mn-lt"/>
              </a:rPr>
              <a:t> </a:t>
            </a:r>
          </a:p>
          <a:p>
            <a:pPr>
              <a:lnSpc>
                <a:spcPct val="110000"/>
              </a:lnSpc>
            </a:pPr>
            <a:r>
              <a:rPr lang="en-US" sz="1700" dirty="0" err="1">
                <a:solidFill>
                  <a:srgbClr val="FFFFFF"/>
                </a:solidFill>
                <a:ea typeface="+mn-lt"/>
                <a:cs typeface="+mn-lt"/>
              </a:rPr>
              <a:t>στόχος</a:t>
            </a:r>
            <a:r>
              <a:rPr lang="en-US" sz="1700" dirty="0">
                <a:solidFill>
                  <a:srgbClr val="FFFFFF"/>
                </a:solidFill>
                <a:ea typeface="+mn-lt"/>
                <a:cs typeface="+mn-lt"/>
              </a:rPr>
              <a:t> </a:t>
            </a:r>
            <a:r>
              <a:rPr lang="en-US" sz="1700" dirty="0" err="1">
                <a:solidFill>
                  <a:srgbClr val="FFFFFF"/>
                </a:solidFill>
                <a:ea typeface="+mn-lt"/>
                <a:cs typeface="+mn-lt"/>
              </a:rPr>
              <a:t>της</a:t>
            </a:r>
            <a:r>
              <a:rPr lang="en-US" sz="1700" dirty="0">
                <a:solidFill>
                  <a:srgbClr val="FFFFFF"/>
                </a:solidFill>
                <a:ea typeface="+mn-lt"/>
                <a:cs typeface="+mn-lt"/>
              </a:rPr>
              <a:t> </a:t>
            </a:r>
            <a:r>
              <a:rPr lang="en-US" sz="1700" dirty="0" err="1">
                <a:solidFill>
                  <a:srgbClr val="FFFFFF"/>
                </a:solidFill>
                <a:ea typeface="+mn-lt"/>
                <a:cs typeface="+mn-lt"/>
              </a:rPr>
              <a:t>είν</a:t>
            </a:r>
            <a:r>
              <a:rPr lang="en-US" sz="1700" dirty="0">
                <a:solidFill>
                  <a:srgbClr val="FFFFFF"/>
                </a:solidFill>
                <a:ea typeface="+mn-lt"/>
                <a:cs typeface="+mn-lt"/>
              </a:rPr>
              <a:t>αι η απ</a:t>
            </a:r>
            <a:r>
              <a:rPr lang="en-US" sz="1700" dirty="0" err="1">
                <a:solidFill>
                  <a:srgbClr val="FFFFFF"/>
                </a:solidFill>
                <a:ea typeface="+mn-lt"/>
                <a:cs typeface="+mn-lt"/>
              </a:rPr>
              <a:t>λο</a:t>
            </a:r>
            <a:r>
              <a:rPr lang="en-US" sz="1700" dirty="0">
                <a:solidFill>
                  <a:srgbClr val="FFFFFF"/>
                </a:solidFill>
                <a:ea typeface="+mn-lt"/>
                <a:cs typeface="+mn-lt"/>
              </a:rPr>
              <a:t>π</a:t>
            </a:r>
            <a:r>
              <a:rPr lang="en-US" sz="1700" dirty="0" err="1">
                <a:solidFill>
                  <a:srgbClr val="FFFFFF"/>
                </a:solidFill>
                <a:ea typeface="+mn-lt"/>
                <a:cs typeface="+mn-lt"/>
              </a:rPr>
              <a:t>οίηση</a:t>
            </a:r>
            <a:r>
              <a:rPr lang="en-US" sz="1700" dirty="0">
                <a:solidFill>
                  <a:srgbClr val="FFFFFF"/>
                </a:solidFill>
                <a:ea typeface="+mn-lt"/>
                <a:cs typeface="+mn-lt"/>
              </a:rPr>
              <a:t> </a:t>
            </a:r>
            <a:r>
              <a:rPr lang="en-US" sz="1700" dirty="0" err="1">
                <a:solidFill>
                  <a:srgbClr val="FFFFFF"/>
                </a:solidFill>
                <a:ea typeface="+mn-lt"/>
                <a:cs typeface="+mn-lt"/>
              </a:rPr>
              <a:t>των</a:t>
            </a:r>
            <a:r>
              <a:rPr lang="en-US" sz="1700" dirty="0">
                <a:solidFill>
                  <a:srgbClr val="FFFFFF"/>
                </a:solidFill>
                <a:ea typeface="+mn-lt"/>
                <a:cs typeface="+mn-lt"/>
              </a:rPr>
              <a:t> </a:t>
            </a:r>
            <a:r>
              <a:rPr lang="en-US" sz="1700" dirty="0" err="1">
                <a:solidFill>
                  <a:srgbClr val="FFFFFF"/>
                </a:solidFill>
                <a:ea typeface="+mn-lt"/>
                <a:cs typeface="+mn-lt"/>
              </a:rPr>
              <a:t>δρ</a:t>
            </a:r>
            <a:r>
              <a:rPr lang="en-US" sz="1700" dirty="0">
                <a:solidFill>
                  <a:srgbClr val="FFFFFF"/>
                </a:solidFill>
                <a:ea typeface="+mn-lt"/>
                <a:cs typeface="+mn-lt"/>
              </a:rPr>
              <a:t>α</a:t>
            </a:r>
            <a:r>
              <a:rPr lang="en-US" sz="1700" dirty="0" err="1">
                <a:solidFill>
                  <a:srgbClr val="FFFFFF"/>
                </a:solidFill>
                <a:ea typeface="+mn-lt"/>
                <a:cs typeface="+mn-lt"/>
              </a:rPr>
              <a:t>στηριοτήτων</a:t>
            </a:r>
            <a:r>
              <a:rPr lang="en-US" sz="1700" dirty="0">
                <a:solidFill>
                  <a:srgbClr val="FFFFFF"/>
                </a:solidFill>
                <a:ea typeface="+mn-lt"/>
                <a:cs typeface="+mn-lt"/>
              </a:rPr>
              <a:t> π</a:t>
            </a:r>
            <a:r>
              <a:rPr lang="en-US" sz="1700" dirty="0" err="1">
                <a:solidFill>
                  <a:srgbClr val="FFFFFF"/>
                </a:solidFill>
                <a:ea typeface="+mn-lt"/>
                <a:cs typeface="+mn-lt"/>
              </a:rPr>
              <a:t>ου</a:t>
            </a:r>
            <a:r>
              <a:rPr lang="en-US" sz="1700" dirty="0">
                <a:solidFill>
                  <a:srgbClr val="FFFFFF"/>
                </a:solidFill>
                <a:ea typeface="+mn-lt"/>
                <a:cs typeface="+mn-lt"/>
              </a:rPr>
              <a:t> </a:t>
            </a:r>
            <a:r>
              <a:rPr lang="en-US" sz="1700" dirty="0" err="1">
                <a:solidFill>
                  <a:srgbClr val="FFFFFF"/>
                </a:solidFill>
                <a:ea typeface="+mn-lt"/>
                <a:cs typeface="+mn-lt"/>
              </a:rPr>
              <a:t>κάνουμε</a:t>
            </a:r>
            <a:r>
              <a:rPr lang="en-US" sz="1700" dirty="0">
                <a:solidFill>
                  <a:srgbClr val="FFFFFF"/>
                </a:solidFill>
                <a:ea typeface="+mn-lt"/>
                <a:cs typeface="+mn-lt"/>
              </a:rPr>
              <a:t> κα</a:t>
            </a:r>
            <a:r>
              <a:rPr lang="en-US" sz="1700" dirty="0" err="1">
                <a:solidFill>
                  <a:srgbClr val="FFFFFF"/>
                </a:solidFill>
                <a:ea typeface="+mn-lt"/>
                <a:cs typeface="+mn-lt"/>
              </a:rPr>
              <a:t>τά</a:t>
            </a:r>
            <a:r>
              <a:rPr lang="en-US" sz="1700" dirty="0">
                <a:solidFill>
                  <a:srgbClr val="FFFFFF"/>
                </a:solidFill>
                <a:ea typeface="+mn-lt"/>
                <a:cs typeface="+mn-lt"/>
              </a:rPr>
              <a:t> </a:t>
            </a:r>
            <a:r>
              <a:rPr lang="en-US" sz="1700" dirty="0" err="1">
                <a:solidFill>
                  <a:srgbClr val="FFFFFF"/>
                </a:solidFill>
                <a:ea typeface="+mn-lt"/>
                <a:cs typeface="+mn-lt"/>
              </a:rPr>
              <a:t>τη</a:t>
            </a:r>
            <a:r>
              <a:rPr lang="en-US" sz="1700" dirty="0">
                <a:solidFill>
                  <a:srgbClr val="FFFFFF"/>
                </a:solidFill>
                <a:ea typeface="+mn-lt"/>
                <a:cs typeface="+mn-lt"/>
              </a:rPr>
              <a:t> </a:t>
            </a:r>
            <a:r>
              <a:rPr lang="en-US" sz="1700" dirty="0" err="1">
                <a:solidFill>
                  <a:srgbClr val="FFFFFF"/>
                </a:solidFill>
                <a:ea typeface="+mn-lt"/>
                <a:cs typeface="+mn-lt"/>
              </a:rPr>
              <a:t>διάρκει</a:t>
            </a:r>
            <a:r>
              <a:rPr lang="en-US" sz="1700" dirty="0">
                <a:solidFill>
                  <a:srgbClr val="FFFFFF"/>
                </a:solidFill>
                <a:ea typeface="+mn-lt"/>
                <a:cs typeface="+mn-lt"/>
              </a:rPr>
              <a:t>α </a:t>
            </a:r>
            <a:r>
              <a:rPr lang="en-US" sz="1700" dirty="0" err="1">
                <a:solidFill>
                  <a:srgbClr val="FFFFFF"/>
                </a:solidFill>
                <a:ea typeface="+mn-lt"/>
                <a:cs typeface="+mn-lt"/>
              </a:rPr>
              <a:t>της</a:t>
            </a:r>
            <a:r>
              <a:rPr lang="en-US" sz="1700" dirty="0">
                <a:solidFill>
                  <a:srgbClr val="FFFFFF"/>
                </a:solidFill>
                <a:ea typeface="+mn-lt"/>
                <a:cs typeface="+mn-lt"/>
              </a:rPr>
              <a:t> </a:t>
            </a:r>
            <a:r>
              <a:rPr lang="en-US" sz="1700" dirty="0" err="1">
                <a:solidFill>
                  <a:srgbClr val="FFFFFF"/>
                </a:solidFill>
                <a:ea typeface="+mn-lt"/>
                <a:cs typeface="+mn-lt"/>
              </a:rPr>
              <a:t>ημέρ</a:t>
            </a:r>
            <a:r>
              <a:rPr lang="en-US" sz="1700" dirty="0">
                <a:solidFill>
                  <a:srgbClr val="FFFFFF"/>
                </a:solidFill>
                <a:ea typeface="+mn-lt"/>
                <a:cs typeface="+mn-lt"/>
              </a:rPr>
              <a:t>ας, </a:t>
            </a:r>
            <a:r>
              <a:rPr lang="en-US" sz="1700" dirty="0" err="1">
                <a:solidFill>
                  <a:srgbClr val="FFFFFF"/>
                </a:solidFill>
                <a:ea typeface="+mn-lt"/>
                <a:cs typeface="+mn-lt"/>
              </a:rPr>
              <a:t>με</a:t>
            </a:r>
            <a:r>
              <a:rPr lang="en-US" sz="1700" dirty="0">
                <a:solidFill>
                  <a:srgbClr val="FFFFFF"/>
                </a:solidFill>
                <a:ea typeface="+mn-lt"/>
                <a:cs typeface="+mn-lt"/>
              </a:rPr>
              <a:t> </a:t>
            </a:r>
            <a:r>
              <a:rPr lang="en-US" sz="1700" dirty="0" err="1">
                <a:solidFill>
                  <a:srgbClr val="FFFFFF"/>
                </a:solidFill>
                <a:ea typeface="+mn-lt"/>
                <a:cs typeface="+mn-lt"/>
              </a:rPr>
              <a:t>σκο</a:t>
            </a:r>
            <a:r>
              <a:rPr lang="en-US" sz="1700" dirty="0">
                <a:solidFill>
                  <a:srgbClr val="FFFFFF"/>
                </a:solidFill>
                <a:ea typeface="+mn-lt"/>
                <a:cs typeface="+mn-lt"/>
              </a:rPr>
              <a:t>πό να υπ</a:t>
            </a:r>
            <a:r>
              <a:rPr lang="en-US" sz="1700" dirty="0" err="1">
                <a:solidFill>
                  <a:srgbClr val="FFFFFF"/>
                </a:solidFill>
                <a:ea typeface="+mn-lt"/>
                <a:cs typeface="+mn-lt"/>
              </a:rPr>
              <a:t>άρχει</a:t>
            </a:r>
            <a:r>
              <a:rPr lang="en-US" sz="1700" dirty="0">
                <a:solidFill>
                  <a:srgbClr val="FFFFFF"/>
                </a:solidFill>
                <a:ea typeface="+mn-lt"/>
                <a:cs typeface="+mn-lt"/>
              </a:rPr>
              <a:t> α</a:t>
            </a:r>
            <a:r>
              <a:rPr lang="en-US" sz="1700" dirty="0" err="1">
                <a:solidFill>
                  <a:srgbClr val="FFFFFF"/>
                </a:solidFill>
                <a:ea typeface="+mn-lt"/>
                <a:cs typeface="+mn-lt"/>
              </a:rPr>
              <a:t>ρκετή</a:t>
            </a:r>
            <a:r>
              <a:rPr lang="en-US" sz="1700" dirty="0">
                <a:solidFill>
                  <a:srgbClr val="FFFFFF"/>
                </a:solidFill>
                <a:ea typeface="+mn-lt"/>
                <a:cs typeface="+mn-lt"/>
              </a:rPr>
              <a:t> </a:t>
            </a:r>
            <a:r>
              <a:rPr lang="en-US" sz="1700" dirty="0" err="1">
                <a:solidFill>
                  <a:srgbClr val="FFFFFF"/>
                </a:solidFill>
                <a:ea typeface="+mn-lt"/>
                <a:cs typeface="+mn-lt"/>
              </a:rPr>
              <a:t>ενέργει</a:t>
            </a:r>
            <a:r>
              <a:rPr lang="en-US" sz="1700" dirty="0">
                <a:solidFill>
                  <a:srgbClr val="FFFFFF"/>
                </a:solidFill>
                <a:ea typeface="+mn-lt"/>
                <a:cs typeface="+mn-lt"/>
              </a:rPr>
              <a:t>α </a:t>
            </a:r>
            <a:r>
              <a:rPr lang="en-US" sz="1700" dirty="0" err="1">
                <a:solidFill>
                  <a:srgbClr val="FFFFFF"/>
                </a:solidFill>
                <a:ea typeface="+mn-lt"/>
                <a:cs typeface="+mn-lt"/>
              </a:rPr>
              <a:t>γι</a:t>
            </a:r>
            <a:r>
              <a:rPr lang="en-US" sz="1700" dirty="0">
                <a:solidFill>
                  <a:srgbClr val="FFFFFF"/>
                </a:solidFill>
                <a:ea typeface="+mn-lt"/>
                <a:cs typeface="+mn-lt"/>
              </a:rPr>
              <a:t>α </a:t>
            </a:r>
            <a:r>
              <a:rPr lang="en-US" sz="1700" dirty="0" err="1">
                <a:solidFill>
                  <a:srgbClr val="FFFFFF"/>
                </a:solidFill>
                <a:ea typeface="+mn-lt"/>
                <a:cs typeface="+mn-lt"/>
              </a:rPr>
              <a:t>δρ</a:t>
            </a:r>
            <a:r>
              <a:rPr lang="en-US" sz="1700" dirty="0">
                <a:solidFill>
                  <a:srgbClr val="FFFFFF"/>
                </a:solidFill>
                <a:ea typeface="+mn-lt"/>
                <a:cs typeface="+mn-lt"/>
              </a:rPr>
              <a:t>α</a:t>
            </a:r>
            <a:r>
              <a:rPr lang="en-US" sz="1700" dirty="0" err="1">
                <a:solidFill>
                  <a:srgbClr val="FFFFFF"/>
                </a:solidFill>
                <a:ea typeface="+mn-lt"/>
                <a:cs typeface="+mn-lt"/>
              </a:rPr>
              <a:t>στηριότητες</a:t>
            </a:r>
            <a:r>
              <a:rPr lang="en-US" sz="1700" dirty="0">
                <a:solidFill>
                  <a:srgbClr val="FFFFFF"/>
                </a:solidFill>
                <a:ea typeface="+mn-lt"/>
                <a:cs typeface="+mn-lt"/>
              </a:rPr>
              <a:t> π</a:t>
            </a:r>
            <a:r>
              <a:rPr lang="en-US" sz="1700" dirty="0" err="1">
                <a:solidFill>
                  <a:srgbClr val="FFFFFF"/>
                </a:solidFill>
                <a:ea typeface="+mn-lt"/>
                <a:cs typeface="+mn-lt"/>
              </a:rPr>
              <a:t>ου</a:t>
            </a:r>
            <a:r>
              <a:rPr lang="en-US" sz="1700" dirty="0">
                <a:solidFill>
                  <a:srgbClr val="FFFFFF"/>
                </a:solidFill>
                <a:ea typeface="+mn-lt"/>
                <a:cs typeface="+mn-lt"/>
              </a:rPr>
              <a:t> </a:t>
            </a:r>
            <a:r>
              <a:rPr lang="en-US" sz="1700" dirty="0" err="1">
                <a:solidFill>
                  <a:srgbClr val="FFFFFF"/>
                </a:solidFill>
                <a:ea typeface="+mn-lt"/>
                <a:cs typeface="+mn-lt"/>
              </a:rPr>
              <a:t>έχουν</a:t>
            </a:r>
            <a:r>
              <a:rPr lang="en-US" sz="1700" dirty="0">
                <a:solidFill>
                  <a:srgbClr val="FFFFFF"/>
                </a:solidFill>
                <a:ea typeface="+mn-lt"/>
                <a:cs typeface="+mn-lt"/>
              </a:rPr>
              <a:t> π</a:t>
            </a:r>
            <a:r>
              <a:rPr lang="en-US" sz="1700" dirty="0" err="1">
                <a:solidFill>
                  <a:srgbClr val="FFFFFF"/>
                </a:solidFill>
                <a:ea typeface="+mn-lt"/>
                <a:cs typeface="+mn-lt"/>
              </a:rPr>
              <a:t>ερισσότερο</a:t>
            </a:r>
            <a:r>
              <a:rPr lang="en-US" sz="1700" dirty="0">
                <a:solidFill>
                  <a:srgbClr val="FFFFFF"/>
                </a:solidFill>
                <a:ea typeface="+mn-lt"/>
                <a:cs typeface="+mn-lt"/>
              </a:rPr>
              <a:t> </a:t>
            </a:r>
            <a:r>
              <a:rPr lang="en-US" sz="1700" dirty="0" err="1">
                <a:solidFill>
                  <a:srgbClr val="FFFFFF"/>
                </a:solidFill>
                <a:ea typeface="+mn-lt"/>
                <a:cs typeface="+mn-lt"/>
              </a:rPr>
              <a:t>νόημ</a:t>
            </a:r>
            <a:r>
              <a:rPr lang="en-US" sz="1700" dirty="0">
                <a:solidFill>
                  <a:srgbClr val="FFFFFF"/>
                </a:solidFill>
                <a:ea typeface="+mn-lt"/>
                <a:cs typeface="+mn-lt"/>
              </a:rPr>
              <a:t>α </a:t>
            </a:r>
            <a:r>
              <a:rPr lang="en-US" sz="1700" dirty="0" err="1">
                <a:solidFill>
                  <a:srgbClr val="FFFFFF"/>
                </a:solidFill>
                <a:ea typeface="+mn-lt"/>
                <a:cs typeface="+mn-lt"/>
              </a:rPr>
              <a:t>γι</a:t>
            </a:r>
            <a:r>
              <a:rPr lang="en-US" sz="1700" dirty="0">
                <a:solidFill>
                  <a:srgbClr val="FFFFFF"/>
                </a:solidFill>
                <a:ea typeface="+mn-lt"/>
                <a:cs typeface="+mn-lt"/>
              </a:rPr>
              <a:t>α </a:t>
            </a:r>
            <a:r>
              <a:rPr lang="en-US" sz="1700" dirty="0" err="1">
                <a:solidFill>
                  <a:srgbClr val="FFFFFF"/>
                </a:solidFill>
                <a:ea typeface="+mn-lt"/>
                <a:cs typeface="+mn-lt"/>
              </a:rPr>
              <a:t>το</a:t>
            </a:r>
            <a:r>
              <a:rPr lang="en-US" sz="1700" dirty="0">
                <a:solidFill>
                  <a:srgbClr val="FFFFFF"/>
                </a:solidFill>
                <a:ea typeface="+mn-lt"/>
                <a:cs typeface="+mn-lt"/>
              </a:rPr>
              <a:t> </a:t>
            </a:r>
            <a:r>
              <a:rPr lang="en-US" sz="1700" dirty="0" err="1">
                <a:solidFill>
                  <a:srgbClr val="FFFFFF"/>
                </a:solidFill>
                <a:ea typeface="+mn-lt"/>
                <a:cs typeface="+mn-lt"/>
              </a:rPr>
              <a:t>άτομο</a:t>
            </a:r>
            <a:r>
              <a:rPr lang="en-US" sz="1700" dirty="0">
                <a:solidFill>
                  <a:srgbClr val="FFFFFF"/>
                </a:solidFill>
                <a:ea typeface="+mn-lt"/>
                <a:cs typeface="+mn-lt"/>
              </a:rPr>
              <a:t>.</a:t>
            </a:r>
          </a:p>
          <a:p>
            <a:pPr>
              <a:lnSpc>
                <a:spcPct val="110000"/>
              </a:lnSpc>
            </a:pPr>
            <a:r>
              <a:rPr lang="en-US" sz="1700" dirty="0" err="1">
                <a:solidFill>
                  <a:srgbClr val="FFFFFF"/>
                </a:solidFill>
                <a:ea typeface="+mn-lt"/>
                <a:cs typeface="+mn-lt"/>
              </a:rPr>
              <a:t>Ως</a:t>
            </a:r>
            <a:r>
              <a:rPr lang="en-US" sz="1700" dirty="0">
                <a:solidFill>
                  <a:srgbClr val="FFFFFF"/>
                </a:solidFill>
                <a:ea typeface="+mn-lt"/>
                <a:cs typeface="+mn-lt"/>
              </a:rPr>
              <a:t> </a:t>
            </a:r>
            <a:r>
              <a:rPr lang="en-US" sz="1700" dirty="0" err="1">
                <a:solidFill>
                  <a:srgbClr val="FFFFFF"/>
                </a:solidFill>
                <a:ea typeface="+mn-lt"/>
                <a:cs typeface="+mn-lt"/>
              </a:rPr>
              <a:t>εργοθερ</a:t>
            </a:r>
            <a:r>
              <a:rPr lang="en-US" sz="1700" dirty="0">
                <a:solidFill>
                  <a:srgbClr val="FFFFFF"/>
                </a:solidFill>
                <a:ea typeface="+mn-lt"/>
                <a:cs typeface="+mn-lt"/>
              </a:rPr>
              <a:t>απ</a:t>
            </a:r>
            <a:r>
              <a:rPr lang="en-US" sz="1700" dirty="0" err="1">
                <a:solidFill>
                  <a:srgbClr val="FFFFFF"/>
                </a:solidFill>
                <a:ea typeface="+mn-lt"/>
                <a:cs typeface="+mn-lt"/>
              </a:rPr>
              <a:t>ευτές</a:t>
            </a:r>
            <a:r>
              <a:rPr lang="en-US" sz="1700" dirty="0">
                <a:solidFill>
                  <a:srgbClr val="FFFFFF"/>
                </a:solidFill>
                <a:ea typeface="+mn-lt"/>
                <a:cs typeface="+mn-lt"/>
              </a:rPr>
              <a:t> π</a:t>
            </a:r>
            <a:r>
              <a:rPr lang="en-US" sz="1700" dirty="0" err="1">
                <a:solidFill>
                  <a:srgbClr val="FFFFFF"/>
                </a:solidFill>
                <a:ea typeface="+mn-lt"/>
                <a:cs typeface="+mn-lt"/>
              </a:rPr>
              <a:t>ρέ</a:t>
            </a:r>
            <a:r>
              <a:rPr lang="en-US" sz="1700" dirty="0">
                <a:solidFill>
                  <a:srgbClr val="FFFFFF"/>
                </a:solidFill>
                <a:ea typeface="+mn-lt"/>
                <a:cs typeface="+mn-lt"/>
              </a:rPr>
              <a:t>π</a:t>
            </a:r>
            <a:r>
              <a:rPr lang="en-US" sz="1700" dirty="0" err="1">
                <a:solidFill>
                  <a:srgbClr val="FFFFFF"/>
                </a:solidFill>
                <a:ea typeface="+mn-lt"/>
                <a:cs typeface="+mn-lt"/>
              </a:rPr>
              <a:t>ει</a:t>
            </a:r>
            <a:r>
              <a:rPr lang="en-US" sz="1700" dirty="0">
                <a:solidFill>
                  <a:srgbClr val="FFFFFF"/>
                </a:solidFill>
                <a:ea typeface="+mn-lt"/>
                <a:cs typeface="+mn-lt"/>
              </a:rPr>
              <a:t> να </a:t>
            </a:r>
            <a:r>
              <a:rPr lang="en-US" sz="1700" dirty="0" err="1">
                <a:solidFill>
                  <a:srgbClr val="FFFFFF"/>
                </a:solidFill>
                <a:ea typeface="+mn-lt"/>
                <a:cs typeface="+mn-lt"/>
              </a:rPr>
              <a:t>εκ</a:t>
            </a:r>
            <a:r>
              <a:rPr lang="en-US" sz="1700" dirty="0">
                <a:solidFill>
                  <a:srgbClr val="FFFFFF"/>
                </a:solidFill>
                <a:ea typeface="+mn-lt"/>
                <a:cs typeface="+mn-lt"/>
              </a:rPr>
              <a:t>πα</a:t>
            </a:r>
            <a:r>
              <a:rPr lang="en-US" sz="1700" dirty="0" err="1">
                <a:solidFill>
                  <a:srgbClr val="FFFFFF"/>
                </a:solidFill>
                <a:ea typeface="+mn-lt"/>
                <a:cs typeface="+mn-lt"/>
              </a:rPr>
              <a:t>ιδεύσουμε</a:t>
            </a:r>
            <a:r>
              <a:rPr lang="en-US" sz="1700" dirty="0">
                <a:solidFill>
                  <a:srgbClr val="FFFFFF"/>
                </a:solidFill>
                <a:ea typeface="+mn-lt"/>
                <a:cs typeface="+mn-lt"/>
              </a:rPr>
              <a:t> και να β</a:t>
            </a:r>
            <a:r>
              <a:rPr lang="en-US" sz="1700" dirty="0" err="1">
                <a:solidFill>
                  <a:srgbClr val="FFFFFF"/>
                </a:solidFill>
                <a:ea typeface="+mn-lt"/>
                <a:cs typeface="+mn-lt"/>
              </a:rPr>
              <a:t>οηθήσουμε</a:t>
            </a:r>
            <a:r>
              <a:rPr lang="en-US" sz="1700" dirty="0">
                <a:solidFill>
                  <a:srgbClr val="FFFFFF"/>
                </a:solidFill>
                <a:ea typeface="+mn-lt"/>
                <a:cs typeface="+mn-lt"/>
              </a:rPr>
              <a:t> </a:t>
            </a:r>
            <a:r>
              <a:rPr lang="en-US" sz="1700" dirty="0" err="1">
                <a:solidFill>
                  <a:srgbClr val="FFFFFF"/>
                </a:solidFill>
                <a:ea typeface="+mn-lt"/>
                <a:cs typeface="+mn-lt"/>
              </a:rPr>
              <a:t>στην</a:t>
            </a:r>
            <a:r>
              <a:rPr lang="en-US" sz="1700" dirty="0">
                <a:solidFill>
                  <a:srgbClr val="FFFFFF"/>
                </a:solidFill>
                <a:ea typeface="+mn-lt"/>
                <a:cs typeface="+mn-lt"/>
              </a:rPr>
              <a:t> </a:t>
            </a:r>
            <a:r>
              <a:rPr lang="en-US" sz="1700" dirty="0" err="1">
                <a:solidFill>
                  <a:srgbClr val="FFFFFF"/>
                </a:solidFill>
                <a:ea typeface="+mn-lt"/>
                <a:cs typeface="+mn-lt"/>
              </a:rPr>
              <a:t>έντ</a:t>
            </a:r>
            <a:r>
              <a:rPr lang="en-US" sz="1700" dirty="0">
                <a:solidFill>
                  <a:srgbClr val="FFFFFF"/>
                </a:solidFill>
                <a:ea typeface="+mn-lt"/>
                <a:cs typeface="+mn-lt"/>
              </a:rPr>
              <a:t>α</a:t>
            </a:r>
            <a:r>
              <a:rPr lang="en-US" sz="1700" dirty="0" err="1">
                <a:solidFill>
                  <a:srgbClr val="FFFFFF"/>
                </a:solidFill>
                <a:ea typeface="+mn-lt"/>
                <a:cs typeface="+mn-lt"/>
              </a:rPr>
              <a:t>ξη</a:t>
            </a:r>
            <a:r>
              <a:rPr lang="en-US" sz="1700" dirty="0">
                <a:solidFill>
                  <a:srgbClr val="FFFFFF"/>
                </a:solidFill>
                <a:ea typeface="+mn-lt"/>
                <a:cs typeface="+mn-lt"/>
              </a:rPr>
              <a:t> α</a:t>
            </a:r>
            <a:r>
              <a:rPr lang="en-US" sz="1700" dirty="0" err="1">
                <a:solidFill>
                  <a:srgbClr val="FFFFFF"/>
                </a:solidFill>
                <a:ea typeface="+mn-lt"/>
                <a:cs typeface="+mn-lt"/>
              </a:rPr>
              <a:t>υτής</a:t>
            </a:r>
            <a:r>
              <a:rPr lang="en-US" sz="1700" dirty="0">
                <a:solidFill>
                  <a:srgbClr val="FFFFFF"/>
                </a:solidFill>
                <a:ea typeface="+mn-lt"/>
                <a:cs typeface="+mn-lt"/>
              </a:rPr>
              <a:t> </a:t>
            </a:r>
            <a:r>
              <a:rPr lang="en-US" sz="1700" dirty="0" err="1">
                <a:solidFill>
                  <a:srgbClr val="FFFFFF"/>
                </a:solidFill>
                <a:ea typeface="+mn-lt"/>
                <a:cs typeface="+mn-lt"/>
              </a:rPr>
              <a:t>της</a:t>
            </a:r>
            <a:r>
              <a:rPr lang="en-US" sz="1700" dirty="0">
                <a:solidFill>
                  <a:srgbClr val="FFFFFF"/>
                </a:solidFill>
                <a:ea typeface="+mn-lt"/>
                <a:cs typeface="+mn-lt"/>
              </a:rPr>
              <a:t> </a:t>
            </a:r>
            <a:r>
              <a:rPr lang="en-US" sz="1700" dirty="0" err="1">
                <a:solidFill>
                  <a:srgbClr val="FFFFFF"/>
                </a:solidFill>
                <a:ea typeface="+mn-lt"/>
                <a:cs typeface="+mn-lt"/>
              </a:rPr>
              <a:t>στρ</a:t>
            </a:r>
            <a:r>
              <a:rPr lang="en-US" sz="1700" dirty="0">
                <a:solidFill>
                  <a:srgbClr val="FFFFFF"/>
                </a:solidFill>
                <a:ea typeface="+mn-lt"/>
                <a:cs typeface="+mn-lt"/>
              </a:rPr>
              <a:t>α</a:t>
            </a:r>
            <a:r>
              <a:rPr lang="en-US" sz="1700" dirty="0" err="1">
                <a:solidFill>
                  <a:srgbClr val="FFFFFF"/>
                </a:solidFill>
                <a:ea typeface="+mn-lt"/>
                <a:cs typeface="+mn-lt"/>
              </a:rPr>
              <a:t>τηγικής</a:t>
            </a:r>
            <a:r>
              <a:rPr lang="en-US" sz="1700" dirty="0">
                <a:solidFill>
                  <a:srgbClr val="FFFFFF"/>
                </a:solidFill>
                <a:ea typeface="+mn-lt"/>
                <a:cs typeface="+mn-lt"/>
              </a:rPr>
              <a:t>.</a:t>
            </a:r>
          </a:p>
          <a:p>
            <a:pPr marL="0" indent="0">
              <a:lnSpc>
                <a:spcPct val="110000"/>
              </a:lnSpc>
              <a:buNone/>
            </a:pPr>
            <a:endParaRPr lang="en-US" sz="1700" dirty="0">
              <a:solidFill>
                <a:srgbClr val="FFFFFF"/>
              </a:solidFill>
            </a:endParaRPr>
          </a:p>
        </p:txBody>
      </p:sp>
      <p:sp>
        <p:nvSpPr>
          <p:cNvPr id="26" name="Freeform: Shape 25">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295920FE-04E2-4810-96AD-A1980B15530C}"/>
              </a:ext>
            </a:extLst>
          </p:cNvPr>
          <p:cNvSpPr txBox="1"/>
          <p:nvPr/>
        </p:nvSpPr>
        <p:spPr>
          <a:xfrm>
            <a:off x="9264580" y="607590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(Quinn and Hynes 2021)</a:t>
            </a:r>
          </a:p>
        </p:txBody>
      </p:sp>
    </p:spTree>
    <p:extLst>
      <p:ext uri="{BB962C8B-B14F-4D97-AF65-F5344CB8AC3E}">
        <p14:creationId xmlns:p14="http://schemas.microsoft.com/office/powerpoint/2010/main" val="110403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77906B-8577-495C-89F3-FF001CAA3704}"/>
              </a:ext>
            </a:extLst>
          </p:cNvPr>
          <p:cNvSpPr>
            <a:spLocks noGrp="1"/>
          </p:cNvSpPr>
          <p:nvPr>
            <p:ph type="title"/>
          </p:nvPr>
        </p:nvSpPr>
        <p:spPr>
          <a:xfrm>
            <a:off x="914400" y="510988"/>
            <a:ext cx="9344578" cy="1156448"/>
          </a:xfrm>
        </p:spPr>
        <p:txBody>
          <a:bodyPr>
            <a:normAutofit fontScale="90000"/>
          </a:bodyPr>
          <a:lstStyle/>
          <a:p>
            <a:r>
              <a:rPr lang="en-US" dirty="0">
                <a:solidFill>
                  <a:srgbClr val="FFFFFF"/>
                </a:solidFill>
              </a:rPr>
              <a:t>Energy Conservation-παρα</a:t>
            </a:r>
            <a:r>
              <a:rPr lang="en-US" dirty="0" err="1">
                <a:solidFill>
                  <a:srgbClr val="FFFFFF"/>
                </a:solidFill>
              </a:rPr>
              <a:t>δείγμ</a:t>
            </a:r>
            <a:r>
              <a:rPr lang="en-US" dirty="0">
                <a:solidFill>
                  <a:srgbClr val="FFFFFF"/>
                </a:solidFill>
              </a:rPr>
              <a:t>ατα </a:t>
            </a:r>
            <a:r>
              <a:rPr lang="en-US" dirty="0" err="1">
                <a:solidFill>
                  <a:srgbClr val="FFFFFF"/>
                </a:solidFill>
              </a:rPr>
              <a:t>στρ</a:t>
            </a:r>
            <a:r>
              <a:rPr lang="en-US" dirty="0">
                <a:solidFill>
                  <a:srgbClr val="FFFFFF"/>
                </a:solidFill>
              </a:rPr>
              <a:t>α</a:t>
            </a:r>
            <a:r>
              <a:rPr lang="en-US" dirty="0" err="1">
                <a:solidFill>
                  <a:srgbClr val="FFFFFF"/>
                </a:solidFill>
              </a:rPr>
              <a:t>τηγικών</a:t>
            </a:r>
          </a:p>
        </p:txBody>
      </p:sp>
      <p:sp>
        <p:nvSpPr>
          <p:cNvPr id="7" name="Content Placeholder 6">
            <a:extLst>
              <a:ext uri="{FF2B5EF4-FFF2-40B4-BE49-F238E27FC236}">
                <a16:creationId xmlns:a16="http://schemas.microsoft.com/office/drawing/2014/main" id="{441DE6E7-DCB0-4E72-B9DC-710F74F6663E}"/>
              </a:ext>
            </a:extLst>
          </p:cNvPr>
          <p:cNvSpPr>
            <a:spLocks noGrp="1"/>
          </p:cNvSpPr>
          <p:nvPr>
            <p:ph idx="1"/>
          </p:nvPr>
        </p:nvSpPr>
        <p:spPr>
          <a:xfrm>
            <a:off x="1" y="2429790"/>
            <a:ext cx="7081107" cy="4428211"/>
          </a:xfrm>
        </p:spPr>
        <p:txBody>
          <a:bodyPr vert="horz" lIns="91440" tIns="45720" rIns="91440" bIns="45720" rtlCol="0" anchor="t">
            <a:normAutofit/>
          </a:bodyPr>
          <a:lstStyle/>
          <a:p>
            <a:pPr marL="342900" indent="-342900">
              <a:lnSpc>
                <a:spcPct val="110000"/>
              </a:lnSpc>
              <a:buAutoNum type="arabicPeriod"/>
            </a:pPr>
            <a:r>
              <a:rPr lang="en-US" sz="1700" b="1" u="sng" dirty="0" err="1">
                <a:latin typeface="Arial"/>
                <a:ea typeface="+mn-lt"/>
                <a:cs typeface="+mn-lt"/>
              </a:rPr>
              <a:t>εύκολη</a:t>
            </a:r>
            <a:r>
              <a:rPr lang="en-US" sz="1700" b="1" u="sng" dirty="0">
                <a:latin typeface="Arial"/>
                <a:ea typeface="+mn-lt"/>
                <a:cs typeface="+mn-lt"/>
              </a:rPr>
              <a:t> π</a:t>
            </a:r>
            <a:r>
              <a:rPr lang="en-US" sz="1700" b="1" u="sng" dirty="0" err="1">
                <a:latin typeface="Arial"/>
                <a:ea typeface="+mn-lt"/>
                <a:cs typeface="+mn-lt"/>
              </a:rPr>
              <a:t>ρόσ</a:t>
            </a:r>
            <a:r>
              <a:rPr lang="en-US" sz="1700" b="1" u="sng" dirty="0">
                <a:latin typeface="Arial"/>
                <a:ea typeface="+mn-lt"/>
                <a:cs typeface="+mn-lt"/>
              </a:rPr>
              <a:t>βα</a:t>
            </a:r>
            <a:r>
              <a:rPr lang="en-US" sz="1700" b="1" u="sng" dirty="0" err="1">
                <a:latin typeface="Arial"/>
                <a:ea typeface="+mn-lt"/>
                <a:cs typeface="+mn-lt"/>
              </a:rPr>
              <a:t>ση</a:t>
            </a:r>
            <a:r>
              <a:rPr lang="en-US" sz="1700" b="1" u="sng" dirty="0">
                <a:latin typeface="Arial"/>
                <a:ea typeface="+mn-lt"/>
                <a:cs typeface="+mn-lt"/>
              </a:rPr>
              <a:t> </a:t>
            </a:r>
            <a:r>
              <a:rPr lang="en-US" sz="1700" b="1" u="sng" dirty="0" err="1">
                <a:latin typeface="Arial"/>
                <a:ea typeface="+mn-lt"/>
                <a:cs typeface="+mn-lt"/>
              </a:rPr>
              <a:t>σε</a:t>
            </a:r>
            <a:r>
              <a:rPr lang="en-US" sz="1700" b="1" u="sng" dirty="0">
                <a:latin typeface="Arial"/>
                <a:ea typeface="+mn-lt"/>
                <a:cs typeface="+mn-lt"/>
              </a:rPr>
              <a:t> α</a:t>
            </a:r>
            <a:r>
              <a:rPr lang="en-US" sz="1700" b="1" u="sng" dirty="0" err="1">
                <a:latin typeface="Arial"/>
                <a:ea typeface="+mn-lt"/>
                <a:cs typeface="+mn-lt"/>
              </a:rPr>
              <a:t>ντικείμεν</a:t>
            </a:r>
            <a:r>
              <a:rPr lang="en-US" sz="1700" b="1" u="sng" dirty="0">
                <a:latin typeface="Arial"/>
                <a:ea typeface="+mn-lt"/>
                <a:cs typeface="+mn-lt"/>
              </a:rPr>
              <a:t>α</a:t>
            </a:r>
            <a:r>
              <a:rPr lang="en-US" sz="1700" b="1" dirty="0">
                <a:latin typeface="Arial"/>
                <a:ea typeface="+mn-lt"/>
                <a:cs typeface="+mn-lt"/>
              </a:rPr>
              <a:t>. </a:t>
            </a:r>
            <a:r>
              <a:rPr lang="en-US" sz="1700" dirty="0" err="1">
                <a:latin typeface="Arial"/>
                <a:ea typeface="+mn-lt"/>
                <a:cs typeface="+mn-lt"/>
              </a:rPr>
              <a:t>Χρειάζετ</a:t>
            </a:r>
            <a:r>
              <a:rPr lang="en-US" sz="1700" dirty="0">
                <a:latin typeface="Arial"/>
                <a:ea typeface="+mn-lt"/>
                <a:cs typeface="+mn-lt"/>
              </a:rPr>
              <a:t>αι να </a:t>
            </a:r>
            <a:r>
              <a:rPr lang="en-US" sz="1700" dirty="0" err="1">
                <a:latin typeface="Arial"/>
                <a:ea typeface="+mn-lt"/>
                <a:cs typeface="+mn-lt"/>
              </a:rPr>
              <a:t>το</a:t>
            </a:r>
            <a:r>
              <a:rPr lang="en-US" sz="1700" dirty="0">
                <a:latin typeface="Arial"/>
                <a:ea typeface="+mn-lt"/>
                <a:cs typeface="+mn-lt"/>
              </a:rPr>
              <a:t>π</a:t>
            </a:r>
            <a:r>
              <a:rPr lang="en-US" sz="1700" dirty="0" err="1">
                <a:latin typeface="Arial"/>
                <a:ea typeface="+mn-lt"/>
                <a:cs typeface="+mn-lt"/>
              </a:rPr>
              <a:t>οθετήσουμε</a:t>
            </a:r>
            <a:r>
              <a:rPr lang="en-US" sz="1700" dirty="0">
                <a:latin typeface="Arial"/>
                <a:ea typeface="+mn-lt"/>
                <a:cs typeface="+mn-lt"/>
              </a:rPr>
              <a:t> </a:t>
            </a:r>
            <a:br>
              <a:rPr lang="en-US" sz="1700" dirty="0">
                <a:latin typeface="Arial"/>
                <a:ea typeface="+mn-lt"/>
                <a:cs typeface="+mn-lt"/>
              </a:rPr>
            </a:br>
            <a:r>
              <a:rPr lang="en-US" sz="1700" dirty="0">
                <a:latin typeface="Arial"/>
                <a:ea typeface="+mn-lt"/>
                <a:cs typeface="+mn-lt"/>
              </a:rPr>
              <a:t>τα α</a:t>
            </a:r>
            <a:r>
              <a:rPr lang="en-US" sz="1700" dirty="0" err="1">
                <a:latin typeface="Arial"/>
                <a:ea typeface="+mn-lt"/>
                <a:cs typeface="+mn-lt"/>
              </a:rPr>
              <a:t>ντικείμεν</a:t>
            </a:r>
            <a:r>
              <a:rPr lang="en-US" sz="1700" dirty="0">
                <a:latin typeface="Arial"/>
                <a:ea typeface="+mn-lt"/>
                <a:cs typeface="+mn-lt"/>
              </a:rPr>
              <a:t>απ</a:t>
            </a:r>
            <a:r>
              <a:rPr lang="en-US" sz="1700" dirty="0" err="1">
                <a:latin typeface="Arial"/>
                <a:ea typeface="+mn-lt"/>
                <a:cs typeface="+mn-lt"/>
              </a:rPr>
              <a:t>ου</a:t>
            </a:r>
            <a:r>
              <a:rPr lang="en-US" sz="1700" dirty="0">
                <a:latin typeface="Arial"/>
                <a:ea typeface="+mn-lt"/>
                <a:cs typeface="+mn-lt"/>
              </a:rPr>
              <a:t> </a:t>
            </a:r>
            <a:r>
              <a:rPr lang="en-US" sz="1700" dirty="0" err="1">
                <a:latin typeface="Arial"/>
                <a:ea typeface="+mn-lt"/>
                <a:cs typeface="+mn-lt"/>
              </a:rPr>
              <a:t>χρει</a:t>
            </a:r>
            <a:r>
              <a:rPr lang="en-US" sz="1700" dirty="0">
                <a:latin typeface="Arial"/>
                <a:ea typeface="+mn-lt"/>
                <a:cs typeface="+mn-lt"/>
              </a:rPr>
              <a:t>α</a:t>
            </a:r>
            <a:r>
              <a:rPr lang="en-US" sz="1700" dirty="0" err="1">
                <a:latin typeface="Arial"/>
                <a:ea typeface="+mn-lt"/>
                <a:cs typeface="+mn-lt"/>
              </a:rPr>
              <a:t>ζόμ</a:t>
            </a:r>
            <a:r>
              <a:rPr lang="en-US" sz="1700" dirty="0">
                <a:latin typeface="Arial"/>
                <a:ea typeface="+mn-lt"/>
                <a:cs typeface="+mn-lt"/>
              </a:rPr>
              <a:t>α</a:t>
            </a:r>
            <a:r>
              <a:rPr lang="en-US" sz="1700" dirty="0" err="1">
                <a:latin typeface="Arial"/>
                <a:ea typeface="+mn-lt"/>
                <a:cs typeface="+mn-lt"/>
              </a:rPr>
              <a:t>στε</a:t>
            </a:r>
            <a:r>
              <a:rPr lang="en-US" sz="1700" dirty="0">
                <a:latin typeface="Arial"/>
                <a:ea typeface="+mn-lt"/>
                <a:cs typeface="+mn-lt"/>
              </a:rPr>
              <a:t> </a:t>
            </a:r>
            <a:r>
              <a:rPr lang="en-US" sz="1700" dirty="0" err="1">
                <a:latin typeface="Arial"/>
                <a:ea typeface="+mn-lt"/>
                <a:cs typeface="+mn-lt"/>
              </a:rPr>
              <a:t>στον</a:t>
            </a:r>
            <a:r>
              <a:rPr lang="en-US" sz="1700" dirty="0">
                <a:latin typeface="Arial"/>
                <a:ea typeface="+mn-lt"/>
                <a:cs typeface="+mn-lt"/>
              </a:rPr>
              <a:t> </a:t>
            </a:r>
            <a:r>
              <a:rPr lang="en-US" sz="1700" dirty="0" err="1">
                <a:latin typeface="Arial"/>
                <a:ea typeface="+mn-lt"/>
                <a:cs typeface="+mn-lt"/>
              </a:rPr>
              <a:t>κάθε</a:t>
            </a:r>
            <a:r>
              <a:rPr lang="en-US" sz="1700" dirty="0">
                <a:latin typeface="Arial"/>
                <a:ea typeface="+mn-lt"/>
                <a:cs typeface="+mn-lt"/>
              </a:rPr>
              <a:t> </a:t>
            </a:r>
            <a:r>
              <a:rPr lang="en-US" sz="1700" dirty="0" err="1">
                <a:latin typeface="Arial"/>
                <a:ea typeface="+mn-lt"/>
                <a:cs typeface="+mn-lt"/>
              </a:rPr>
              <a:t>χώρο</a:t>
            </a:r>
            <a:r>
              <a:rPr lang="en-US" sz="1700" dirty="0">
                <a:latin typeface="Arial"/>
                <a:ea typeface="+mn-lt"/>
                <a:cs typeface="+mn-lt"/>
              </a:rPr>
              <a:t> </a:t>
            </a:r>
            <a:r>
              <a:rPr lang="en-US" sz="1700" dirty="0" err="1">
                <a:latin typeface="Arial"/>
                <a:ea typeface="+mn-lt"/>
                <a:cs typeface="+mn-lt"/>
              </a:rPr>
              <a:t>όλ</a:t>
            </a:r>
            <a:r>
              <a:rPr lang="en-US" sz="1700" dirty="0">
                <a:latin typeface="Arial"/>
                <a:ea typeface="+mn-lt"/>
                <a:cs typeface="+mn-lt"/>
              </a:rPr>
              <a:t>α μα</a:t>
            </a:r>
            <a:r>
              <a:rPr lang="en-US" sz="1700" dirty="0" err="1">
                <a:latin typeface="Arial"/>
                <a:ea typeface="+mn-lt"/>
                <a:cs typeface="+mn-lt"/>
              </a:rPr>
              <a:t>ζί</a:t>
            </a:r>
            <a:r>
              <a:rPr lang="en-US" sz="1700" dirty="0">
                <a:latin typeface="Arial"/>
                <a:ea typeface="+mn-lt"/>
                <a:cs typeface="+mn-lt"/>
              </a:rPr>
              <a:t>  (</a:t>
            </a:r>
            <a:r>
              <a:rPr lang="en-US" sz="1700" dirty="0" err="1">
                <a:latin typeface="Arial"/>
                <a:ea typeface="+mn-lt"/>
                <a:cs typeface="+mn-lt"/>
              </a:rPr>
              <a:t>κουζίν</a:t>
            </a:r>
            <a:r>
              <a:rPr lang="en-US" sz="1700" dirty="0">
                <a:latin typeface="Arial"/>
                <a:ea typeface="+mn-lt"/>
                <a:cs typeface="+mn-lt"/>
              </a:rPr>
              <a:t>α, μπ</a:t>
            </a:r>
            <a:r>
              <a:rPr lang="en-US" sz="1700" dirty="0" err="1">
                <a:latin typeface="Arial"/>
                <a:ea typeface="+mn-lt"/>
                <a:cs typeface="+mn-lt"/>
              </a:rPr>
              <a:t>άνιο</a:t>
            </a:r>
            <a:r>
              <a:rPr lang="en-US" sz="1700" dirty="0">
                <a:latin typeface="Arial"/>
                <a:ea typeface="+mn-lt"/>
                <a:cs typeface="+mn-lt"/>
              </a:rPr>
              <a:t>, </a:t>
            </a:r>
            <a:r>
              <a:rPr lang="en-US" sz="1700" dirty="0" err="1">
                <a:latin typeface="Arial"/>
                <a:ea typeface="+mn-lt"/>
                <a:cs typeface="+mn-lt"/>
              </a:rPr>
              <a:t>γρ</a:t>
            </a:r>
            <a:r>
              <a:rPr lang="en-US" sz="1700" dirty="0">
                <a:latin typeface="Arial"/>
                <a:ea typeface="+mn-lt"/>
                <a:cs typeface="+mn-lt"/>
              </a:rPr>
              <a:t>α</a:t>
            </a:r>
            <a:r>
              <a:rPr lang="en-US" sz="1700" dirty="0" err="1">
                <a:latin typeface="Arial"/>
                <a:ea typeface="+mn-lt"/>
                <a:cs typeface="+mn-lt"/>
              </a:rPr>
              <a:t>φείο</a:t>
            </a:r>
            <a:r>
              <a:rPr lang="en-US" sz="1700" dirty="0">
                <a:latin typeface="Arial"/>
                <a:ea typeface="+mn-lt"/>
                <a:cs typeface="+mn-lt"/>
              </a:rPr>
              <a:t>) </a:t>
            </a:r>
            <a:r>
              <a:rPr lang="en-US" sz="1700" dirty="0" err="1">
                <a:latin typeface="Arial"/>
                <a:ea typeface="+mn-lt"/>
                <a:cs typeface="+mn-lt"/>
              </a:rPr>
              <a:t>σε</a:t>
            </a:r>
            <a:r>
              <a:rPr lang="en-US" sz="1700" dirty="0">
                <a:latin typeface="Arial"/>
                <a:ea typeface="+mn-lt"/>
                <a:cs typeface="+mn-lt"/>
              </a:rPr>
              <a:t> </a:t>
            </a:r>
            <a:r>
              <a:rPr lang="en-US" sz="1700" dirty="0" err="1">
                <a:latin typeface="Arial"/>
                <a:ea typeface="+mn-lt"/>
                <a:cs typeface="+mn-lt"/>
              </a:rPr>
              <a:t>σημεί</a:t>
            </a:r>
            <a:r>
              <a:rPr lang="en-US" sz="1700" dirty="0">
                <a:latin typeface="Arial"/>
                <a:ea typeface="+mn-lt"/>
                <a:cs typeface="+mn-lt"/>
              </a:rPr>
              <a:t>α π</a:t>
            </a:r>
            <a:r>
              <a:rPr lang="en-US" sz="1700" dirty="0" err="1">
                <a:latin typeface="Arial"/>
                <a:ea typeface="+mn-lt"/>
                <a:cs typeface="+mn-lt"/>
              </a:rPr>
              <a:t>ου</a:t>
            </a:r>
            <a:r>
              <a:rPr lang="en-US" sz="1700" dirty="0">
                <a:latin typeface="Arial"/>
                <a:ea typeface="+mn-lt"/>
                <a:cs typeface="+mn-lt"/>
              </a:rPr>
              <a:t> θα </a:t>
            </a:r>
            <a:r>
              <a:rPr lang="en-US" sz="1700" dirty="0" err="1">
                <a:latin typeface="Arial"/>
                <a:ea typeface="+mn-lt"/>
                <a:cs typeface="+mn-lt"/>
              </a:rPr>
              <a:t>είν</a:t>
            </a:r>
            <a:r>
              <a:rPr lang="en-US" sz="1700" dirty="0">
                <a:latin typeface="Arial"/>
                <a:ea typeface="+mn-lt"/>
                <a:cs typeface="+mn-lt"/>
              </a:rPr>
              <a:t>αι </a:t>
            </a:r>
            <a:r>
              <a:rPr lang="en-US" sz="1700" dirty="0" err="1">
                <a:latin typeface="Arial"/>
                <a:ea typeface="+mn-lt"/>
                <a:cs typeface="+mn-lt"/>
              </a:rPr>
              <a:t>εύκολ</a:t>
            </a:r>
            <a:r>
              <a:rPr lang="en-US" sz="1700" dirty="0">
                <a:latin typeface="Arial"/>
                <a:ea typeface="+mn-lt"/>
                <a:cs typeface="+mn-lt"/>
              </a:rPr>
              <a:t>α </a:t>
            </a:r>
            <a:br>
              <a:rPr lang="en-US" sz="1700" dirty="0">
                <a:latin typeface="Arial"/>
                <a:ea typeface="+mn-lt"/>
                <a:cs typeface="+mn-lt"/>
              </a:rPr>
            </a:br>
            <a:r>
              <a:rPr lang="en-US" sz="1700" dirty="0">
                <a:latin typeface="Arial"/>
                <a:ea typeface="+mn-lt"/>
                <a:cs typeface="+mn-lt"/>
              </a:rPr>
              <a:t>π</a:t>
            </a:r>
            <a:r>
              <a:rPr lang="en-US" sz="1700" dirty="0" err="1">
                <a:latin typeface="Arial"/>
                <a:ea typeface="+mn-lt"/>
                <a:cs typeface="+mn-lt"/>
              </a:rPr>
              <a:t>ροσ</a:t>
            </a:r>
            <a:r>
              <a:rPr lang="en-US" sz="1700" dirty="0">
                <a:latin typeface="Arial"/>
                <a:ea typeface="+mn-lt"/>
                <a:cs typeface="+mn-lt"/>
              </a:rPr>
              <a:t>β</a:t>
            </a:r>
            <a:r>
              <a:rPr lang="en-US" sz="1700" dirty="0" err="1">
                <a:latin typeface="Arial"/>
                <a:ea typeface="+mn-lt"/>
                <a:cs typeface="+mn-lt"/>
              </a:rPr>
              <a:t>άσιμ</a:t>
            </a:r>
            <a:r>
              <a:rPr lang="en-US" sz="1700" dirty="0">
                <a:latin typeface="Arial"/>
                <a:ea typeface="+mn-lt"/>
                <a:cs typeface="+mn-lt"/>
              </a:rPr>
              <a:t>α </a:t>
            </a:r>
            <a:r>
              <a:rPr lang="en-US" sz="1700" dirty="0" err="1">
                <a:latin typeface="Arial"/>
                <a:ea typeface="+mn-lt"/>
                <a:cs typeface="+mn-lt"/>
              </a:rPr>
              <a:t>γι</a:t>
            </a:r>
            <a:r>
              <a:rPr lang="en-US" sz="1700" dirty="0">
                <a:latin typeface="Arial"/>
                <a:ea typeface="+mn-lt"/>
                <a:cs typeface="+mn-lt"/>
              </a:rPr>
              <a:t>α </a:t>
            </a:r>
            <a:r>
              <a:rPr lang="en-US" sz="1700" dirty="0" err="1">
                <a:latin typeface="Arial"/>
                <a:ea typeface="+mn-lt"/>
                <a:cs typeface="+mn-lt"/>
              </a:rPr>
              <a:t>την</a:t>
            </a:r>
            <a:r>
              <a:rPr lang="en-US" sz="1700" dirty="0">
                <a:latin typeface="Arial"/>
                <a:ea typeface="+mn-lt"/>
                <a:cs typeface="+mn-lt"/>
              </a:rPr>
              <a:t> απ</a:t>
            </a:r>
            <a:r>
              <a:rPr lang="en-US" sz="1700" dirty="0" err="1">
                <a:latin typeface="Arial"/>
                <a:ea typeface="+mn-lt"/>
                <a:cs typeface="+mn-lt"/>
              </a:rPr>
              <a:t>οφυγή</a:t>
            </a:r>
            <a:r>
              <a:rPr lang="en-US" sz="1700" dirty="0">
                <a:latin typeface="Arial"/>
                <a:ea typeface="+mn-lt"/>
                <a:cs typeface="+mn-lt"/>
              </a:rPr>
              <a:t> α</a:t>
            </a:r>
            <a:r>
              <a:rPr lang="en-US" sz="1700" dirty="0" err="1">
                <a:latin typeface="Arial"/>
                <a:ea typeface="+mn-lt"/>
                <a:cs typeface="+mn-lt"/>
              </a:rPr>
              <a:t>χρεί</a:t>
            </a:r>
            <a:r>
              <a:rPr lang="en-US" sz="1700" dirty="0">
                <a:latin typeface="Arial"/>
                <a:ea typeface="+mn-lt"/>
                <a:cs typeface="+mn-lt"/>
              </a:rPr>
              <a:t>α</a:t>
            </a:r>
            <a:r>
              <a:rPr lang="en-US" sz="1700" dirty="0" err="1">
                <a:latin typeface="Arial"/>
                <a:ea typeface="+mn-lt"/>
                <a:cs typeface="+mn-lt"/>
              </a:rPr>
              <a:t>στων</a:t>
            </a:r>
            <a:r>
              <a:rPr lang="en-US" sz="1700" dirty="0">
                <a:latin typeface="Arial"/>
                <a:ea typeface="+mn-lt"/>
                <a:cs typeface="+mn-lt"/>
              </a:rPr>
              <a:t> </a:t>
            </a:r>
            <a:r>
              <a:rPr lang="en-US" sz="1700" dirty="0" err="1">
                <a:latin typeface="Arial"/>
                <a:ea typeface="+mn-lt"/>
                <a:cs typeface="+mn-lt"/>
              </a:rPr>
              <a:t>κινήσεων</a:t>
            </a:r>
            <a:r>
              <a:rPr lang="en-US" sz="1700" dirty="0">
                <a:latin typeface="Arial"/>
                <a:ea typeface="+mn-lt"/>
                <a:cs typeface="+mn-lt"/>
              </a:rPr>
              <a:t>, όπ</a:t>
            </a:r>
            <a:r>
              <a:rPr lang="en-US" sz="1700" dirty="0" err="1">
                <a:latin typeface="Arial"/>
                <a:ea typeface="+mn-lt"/>
                <a:cs typeface="+mn-lt"/>
              </a:rPr>
              <a:t>ως</a:t>
            </a:r>
            <a:br>
              <a:rPr lang="en-US" sz="1700" dirty="0">
                <a:latin typeface="Arial"/>
                <a:ea typeface="+mn-lt"/>
                <a:cs typeface="+mn-lt"/>
              </a:rPr>
            </a:br>
            <a:r>
              <a:rPr lang="en-US" sz="1700" dirty="0">
                <a:latin typeface="Arial"/>
                <a:ea typeface="+mn-lt"/>
                <a:cs typeface="+mn-lt"/>
              </a:rPr>
              <a:t> </a:t>
            </a:r>
            <a:r>
              <a:rPr lang="en-US" sz="1700" dirty="0" err="1">
                <a:latin typeface="Arial"/>
                <a:ea typeface="+mn-lt"/>
                <a:cs typeface="+mn-lt"/>
              </a:rPr>
              <a:t>τέντωμ</a:t>
            </a:r>
            <a:r>
              <a:rPr lang="en-US" sz="1700" dirty="0">
                <a:latin typeface="Arial"/>
                <a:ea typeface="+mn-lt"/>
                <a:cs typeface="+mn-lt"/>
              </a:rPr>
              <a:t>α, </a:t>
            </a:r>
            <a:r>
              <a:rPr lang="en-US" sz="1700" dirty="0" err="1">
                <a:latin typeface="Arial"/>
                <a:ea typeface="+mn-lt"/>
                <a:cs typeface="+mn-lt"/>
              </a:rPr>
              <a:t>σήκωμ</a:t>
            </a:r>
            <a:r>
              <a:rPr lang="en-US" sz="1700" dirty="0">
                <a:latin typeface="Arial"/>
                <a:ea typeface="+mn-lt"/>
                <a:cs typeface="+mn-lt"/>
              </a:rPr>
              <a:t>α, </a:t>
            </a:r>
            <a:r>
              <a:rPr lang="en-US" sz="1700" dirty="0" err="1">
                <a:latin typeface="Arial"/>
                <a:ea typeface="+mn-lt"/>
                <a:cs typeface="+mn-lt"/>
              </a:rPr>
              <a:t>σκύψιμο</a:t>
            </a:r>
            <a:r>
              <a:rPr lang="en-US" sz="1700" dirty="0">
                <a:latin typeface="Arial"/>
                <a:ea typeface="+mn-lt"/>
                <a:cs typeface="+mn-lt"/>
              </a:rPr>
              <a:t> </a:t>
            </a:r>
            <a:r>
              <a:rPr lang="en-US" sz="1700" dirty="0" err="1">
                <a:latin typeface="Arial"/>
                <a:ea typeface="+mn-lt"/>
                <a:cs typeface="+mn-lt"/>
              </a:rPr>
              <a:t>οι</a:t>
            </a:r>
            <a:r>
              <a:rPr lang="en-US" sz="1700" dirty="0">
                <a:latin typeface="Arial"/>
                <a:ea typeface="+mn-lt"/>
                <a:cs typeface="+mn-lt"/>
              </a:rPr>
              <a:t> οπ</a:t>
            </a:r>
            <a:r>
              <a:rPr lang="en-US" sz="1700" dirty="0" err="1">
                <a:latin typeface="Arial"/>
                <a:ea typeface="+mn-lt"/>
                <a:cs typeface="+mn-lt"/>
              </a:rPr>
              <a:t>οίες</a:t>
            </a:r>
            <a:r>
              <a:rPr lang="en-US" sz="1700" dirty="0">
                <a:latin typeface="Arial"/>
                <a:ea typeface="+mn-lt"/>
                <a:cs typeface="+mn-lt"/>
              </a:rPr>
              <a:t> κατανα</a:t>
            </a:r>
            <a:r>
              <a:rPr lang="en-US" sz="1700" dirty="0" err="1">
                <a:latin typeface="Arial"/>
                <a:ea typeface="+mn-lt"/>
                <a:cs typeface="+mn-lt"/>
              </a:rPr>
              <a:t>λώνουν</a:t>
            </a:r>
            <a:r>
              <a:rPr lang="en-US" sz="1700" dirty="0">
                <a:latin typeface="Arial"/>
                <a:ea typeface="+mn-lt"/>
                <a:cs typeface="+mn-lt"/>
              </a:rPr>
              <a:t> </a:t>
            </a:r>
            <a:r>
              <a:rPr lang="en-US" sz="1700" dirty="0" err="1">
                <a:latin typeface="Arial"/>
                <a:ea typeface="+mn-lt"/>
                <a:cs typeface="+mn-lt"/>
              </a:rPr>
              <a:t>μεγάλο</a:t>
            </a:r>
            <a:br>
              <a:rPr lang="en-US" sz="1700" dirty="0">
                <a:latin typeface="Arial"/>
                <a:ea typeface="+mn-lt"/>
                <a:cs typeface="+mn-lt"/>
              </a:rPr>
            </a:br>
            <a:r>
              <a:rPr lang="en-US" sz="1700" dirty="0">
                <a:latin typeface="Arial"/>
                <a:ea typeface="+mn-lt"/>
                <a:cs typeface="+mn-lt"/>
              </a:rPr>
              <a:t> π</a:t>
            </a:r>
            <a:r>
              <a:rPr lang="en-US" sz="1700" dirty="0" err="1">
                <a:latin typeface="Arial"/>
                <a:ea typeface="+mn-lt"/>
                <a:cs typeface="+mn-lt"/>
              </a:rPr>
              <a:t>οσοστό</a:t>
            </a:r>
            <a:r>
              <a:rPr lang="en-US" sz="1700" dirty="0">
                <a:latin typeface="Arial"/>
                <a:ea typeface="+mn-lt"/>
                <a:cs typeface="+mn-lt"/>
              </a:rPr>
              <a:t> </a:t>
            </a:r>
            <a:r>
              <a:rPr lang="en-US" sz="1700" dirty="0" err="1">
                <a:latin typeface="Arial"/>
                <a:ea typeface="+mn-lt"/>
                <a:cs typeface="+mn-lt"/>
              </a:rPr>
              <a:t>ενέργει</a:t>
            </a:r>
            <a:r>
              <a:rPr lang="en-US" sz="1700" dirty="0">
                <a:latin typeface="Arial"/>
                <a:ea typeface="+mn-lt"/>
                <a:cs typeface="+mn-lt"/>
              </a:rPr>
              <a:t>ας. </a:t>
            </a:r>
            <a:r>
              <a:rPr lang="en-US" sz="1700" dirty="0" err="1">
                <a:latin typeface="Arial"/>
                <a:ea typeface="+mn-lt"/>
                <a:cs typeface="+mn-lt"/>
              </a:rPr>
              <a:t>Το</a:t>
            </a:r>
            <a:r>
              <a:rPr lang="en-US" sz="1700" dirty="0">
                <a:latin typeface="Arial"/>
                <a:ea typeface="+mn-lt"/>
                <a:cs typeface="+mn-lt"/>
              </a:rPr>
              <a:t>π</a:t>
            </a:r>
            <a:r>
              <a:rPr lang="en-US" sz="1700" dirty="0" err="1">
                <a:latin typeface="Arial"/>
                <a:ea typeface="+mn-lt"/>
                <a:cs typeface="+mn-lt"/>
              </a:rPr>
              <a:t>οθέτηση</a:t>
            </a:r>
            <a:r>
              <a:rPr lang="en-US" sz="1700" dirty="0">
                <a:latin typeface="Arial"/>
                <a:ea typeface="+mn-lt"/>
                <a:cs typeface="+mn-lt"/>
              </a:rPr>
              <a:t> α</a:t>
            </a:r>
            <a:r>
              <a:rPr lang="en-US" sz="1700" dirty="0" err="1">
                <a:latin typeface="Arial"/>
                <a:ea typeface="+mn-lt"/>
                <a:cs typeface="+mn-lt"/>
              </a:rPr>
              <a:t>ντικειμένων</a:t>
            </a:r>
            <a:r>
              <a:rPr lang="en-US" sz="1700" dirty="0">
                <a:latin typeface="Arial"/>
                <a:ea typeface="+mn-lt"/>
                <a:cs typeface="+mn-lt"/>
              </a:rPr>
              <a:t> </a:t>
            </a:r>
            <a:r>
              <a:rPr lang="en-US" sz="1700" dirty="0" err="1">
                <a:latin typeface="Arial"/>
                <a:ea typeface="+mn-lt"/>
                <a:cs typeface="+mn-lt"/>
              </a:rPr>
              <a:t>στο</a:t>
            </a:r>
            <a:r>
              <a:rPr lang="en-US" sz="1700" dirty="0">
                <a:latin typeface="Arial"/>
                <a:ea typeface="+mn-lt"/>
                <a:cs typeface="+mn-lt"/>
              </a:rPr>
              <a:t> </a:t>
            </a:r>
            <a:r>
              <a:rPr lang="en-US" sz="1700" dirty="0" err="1">
                <a:latin typeface="Arial"/>
                <a:ea typeface="+mn-lt"/>
                <a:cs typeface="+mn-lt"/>
              </a:rPr>
              <a:t>ύψος</a:t>
            </a:r>
            <a:r>
              <a:rPr lang="en-US" sz="1700" dirty="0">
                <a:latin typeface="Arial"/>
                <a:ea typeface="+mn-lt"/>
                <a:cs typeface="+mn-lt"/>
              </a:rPr>
              <a:t> </a:t>
            </a:r>
            <a:r>
              <a:rPr lang="en-US" sz="1700" dirty="0" err="1">
                <a:latin typeface="Arial"/>
                <a:ea typeface="+mn-lt"/>
                <a:cs typeface="+mn-lt"/>
              </a:rPr>
              <a:t>της</a:t>
            </a:r>
            <a:r>
              <a:rPr lang="en-US" sz="1700" dirty="0">
                <a:latin typeface="Arial"/>
                <a:ea typeface="+mn-lt"/>
                <a:cs typeface="+mn-lt"/>
              </a:rPr>
              <a:t> </a:t>
            </a:r>
            <a:r>
              <a:rPr lang="en-US" sz="1700" dirty="0" err="1">
                <a:latin typeface="Arial"/>
                <a:ea typeface="+mn-lt"/>
                <a:cs typeface="+mn-lt"/>
              </a:rPr>
              <a:t>μέσης</a:t>
            </a:r>
            <a:r>
              <a:rPr lang="en-US" sz="1700" dirty="0">
                <a:latin typeface="Arial"/>
                <a:ea typeface="+mn-lt"/>
                <a:cs typeface="+mn-lt"/>
              </a:rPr>
              <a:t> </a:t>
            </a:r>
            <a:br>
              <a:rPr lang="en-US" sz="1700" dirty="0">
                <a:latin typeface="Arial"/>
                <a:ea typeface="+mn-lt"/>
                <a:cs typeface="+mn-lt"/>
              </a:rPr>
            </a:br>
            <a:r>
              <a:rPr lang="en-US" sz="1700" dirty="0">
                <a:latin typeface="Arial"/>
                <a:ea typeface="+mn-lt"/>
                <a:cs typeface="+mn-lt"/>
              </a:rPr>
              <a:t> και </a:t>
            </a:r>
            <a:r>
              <a:rPr lang="en-US" sz="1700" dirty="0" err="1">
                <a:latin typeface="Arial"/>
                <a:ea typeface="+mn-lt"/>
                <a:cs typeface="+mn-lt"/>
              </a:rPr>
              <a:t>εντός</a:t>
            </a:r>
            <a:r>
              <a:rPr lang="en-US" sz="1700" dirty="0">
                <a:latin typeface="Arial"/>
                <a:ea typeface="+mn-lt"/>
                <a:cs typeface="+mn-lt"/>
              </a:rPr>
              <a:t> </a:t>
            </a:r>
            <a:r>
              <a:rPr lang="en-US" sz="1700" dirty="0" err="1">
                <a:latin typeface="Arial"/>
                <a:ea typeface="+mn-lt"/>
                <a:cs typeface="+mn-lt"/>
              </a:rPr>
              <a:t>της</a:t>
            </a:r>
            <a:r>
              <a:rPr lang="en-US" sz="1700" dirty="0">
                <a:latin typeface="Arial"/>
                <a:ea typeface="+mn-lt"/>
                <a:cs typeface="+mn-lt"/>
              </a:rPr>
              <a:t>  π</a:t>
            </a:r>
            <a:r>
              <a:rPr lang="en-US" sz="1700" dirty="0" err="1">
                <a:latin typeface="Arial"/>
                <a:ea typeface="+mn-lt"/>
                <a:cs typeface="+mn-lt"/>
              </a:rPr>
              <a:t>εριφέρει</a:t>
            </a:r>
            <a:r>
              <a:rPr lang="en-US" sz="1700" dirty="0">
                <a:latin typeface="Arial"/>
                <a:ea typeface="+mn-lt"/>
                <a:cs typeface="+mn-lt"/>
              </a:rPr>
              <a:t>ας π</a:t>
            </a:r>
            <a:r>
              <a:rPr lang="en-US" sz="1700" dirty="0" err="1">
                <a:latin typeface="Arial"/>
                <a:ea typeface="+mn-lt"/>
                <a:cs typeface="+mn-lt"/>
              </a:rPr>
              <a:t>ου</a:t>
            </a:r>
            <a:r>
              <a:rPr lang="en-US" sz="1700" dirty="0">
                <a:latin typeface="Arial"/>
                <a:ea typeface="+mn-lt"/>
                <a:cs typeface="+mn-lt"/>
              </a:rPr>
              <a:t> </a:t>
            </a:r>
            <a:r>
              <a:rPr lang="en-US" sz="1700" dirty="0" err="1">
                <a:latin typeface="Arial"/>
                <a:ea typeface="+mn-lt"/>
                <a:cs typeface="+mn-lt"/>
              </a:rPr>
              <a:t>φτάνει</a:t>
            </a:r>
            <a:r>
              <a:rPr lang="en-US" sz="1700" dirty="0">
                <a:latin typeface="Arial"/>
                <a:ea typeface="+mn-lt"/>
                <a:cs typeface="+mn-lt"/>
              </a:rPr>
              <a:t> </a:t>
            </a:r>
            <a:r>
              <a:rPr lang="en-US" sz="1700" dirty="0" err="1">
                <a:latin typeface="Arial"/>
                <a:ea typeface="+mn-lt"/>
                <a:cs typeface="+mn-lt"/>
              </a:rPr>
              <a:t>το</a:t>
            </a:r>
            <a:r>
              <a:rPr lang="en-US" sz="1700" dirty="0">
                <a:latin typeface="Arial"/>
                <a:ea typeface="+mn-lt"/>
                <a:cs typeface="+mn-lt"/>
              </a:rPr>
              <a:t> </a:t>
            </a:r>
            <a:r>
              <a:rPr lang="en-US" sz="1700" dirty="0" err="1">
                <a:latin typeface="Arial"/>
                <a:ea typeface="+mn-lt"/>
                <a:cs typeface="+mn-lt"/>
              </a:rPr>
              <a:t>χέρι</a:t>
            </a:r>
            <a:endParaRPr lang="en-US" sz="1700">
              <a:latin typeface="Arial"/>
              <a:cs typeface="Arial"/>
            </a:endParaRPr>
          </a:p>
          <a:p>
            <a:pPr marL="342900" indent="-342900">
              <a:lnSpc>
                <a:spcPct val="110000"/>
              </a:lnSpc>
              <a:buAutoNum type="arabicPeriod"/>
            </a:pPr>
            <a:r>
              <a:rPr lang="en-US" sz="1700" b="1" u="sng" dirty="0">
                <a:latin typeface="Arial"/>
                <a:ea typeface="+mn-lt"/>
                <a:cs typeface="+mn-lt"/>
              </a:rPr>
              <a:t>Να </a:t>
            </a:r>
            <a:r>
              <a:rPr lang="en-US" sz="1700" b="1" u="sng" dirty="0" err="1">
                <a:latin typeface="Arial"/>
                <a:ea typeface="+mn-lt"/>
                <a:cs typeface="+mn-lt"/>
              </a:rPr>
              <a:t>κάθετε</a:t>
            </a:r>
            <a:r>
              <a:rPr lang="en-US" sz="1700" b="1" u="sng" dirty="0">
                <a:latin typeface="Arial"/>
                <a:ea typeface="+mn-lt"/>
                <a:cs typeface="+mn-lt"/>
              </a:rPr>
              <a:t> </a:t>
            </a:r>
            <a:r>
              <a:rPr lang="en-US" sz="1700" b="1" u="sng" dirty="0" err="1">
                <a:latin typeface="Arial"/>
                <a:ea typeface="+mn-lt"/>
                <a:cs typeface="+mn-lt"/>
              </a:rPr>
              <a:t>το</a:t>
            </a:r>
            <a:r>
              <a:rPr lang="en-US" sz="1700" b="1" u="sng" dirty="0">
                <a:latin typeface="Arial"/>
                <a:ea typeface="+mn-lt"/>
                <a:cs typeface="+mn-lt"/>
              </a:rPr>
              <a:t> </a:t>
            </a:r>
            <a:r>
              <a:rPr lang="en-US" sz="1700" b="1" u="sng" dirty="0" err="1">
                <a:latin typeface="Arial"/>
                <a:ea typeface="+mn-lt"/>
                <a:cs typeface="+mn-lt"/>
              </a:rPr>
              <a:t>άτομο</a:t>
            </a:r>
            <a:r>
              <a:rPr lang="en-US" sz="1700" b="1" u="sng" dirty="0">
                <a:latin typeface="Arial"/>
                <a:ea typeface="+mn-lt"/>
                <a:cs typeface="+mn-lt"/>
              </a:rPr>
              <a:t> </a:t>
            </a:r>
            <a:r>
              <a:rPr lang="en-US" sz="1700" b="1" u="sng" dirty="0" err="1">
                <a:latin typeface="Arial"/>
                <a:ea typeface="+mn-lt"/>
                <a:cs typeface="+mn-lt"/>
              </a:rPr>
              <a:t>όσο</a:t>
            </a:r>
            <a:r>
              <a:rPr lang="en-US" sz="1700" b="1" u="sng" dirty="0">
                <a:latin typeface="Arial"/>
                <a:ea typeface="+mn-lt"/>
                <a:cs typeface="+mn-lt"/>
              </a:rPr>
              <a:t> μπ</a:t>
            </a:r>
            <a:r>
              <a:rPr lang="en-US" sz="1700" b="1" u="sng" dirty="0" err="1">
                <a:latin typeface="Arial"/>
                <a:ea typeface="+mn-lt"/>
                <a:cs typeface="+mn-lt"/>
              </a:rPr>
              <a:t>ορεί</a:t>
            </a:r>
            <a:r>
              <a:rPr lang="en-US" sz="1700" b="1" u="sng" dirty="0">
                <a:latin typeface="Arial"/>
                <a:ea typeface="+mn-lt"/>
                <a:cs typeface="+mn-lt"/>
              </a:rPr>
              <a:t>. </a:t>
            </a:r>
            <a:r>
              <a:rPr lang="en-US" sz="1700" dirty="0" err="1">
                <a:latin typeface="Arial"/>
                <a:ea typeface="+mn-lt"/>
                <a:cs typeface="+mn-lt"/>
              </a:rPr>
              <a:t>Το</a:t>
            </a:r>
            <a:r>
              <a:rPr lang="en-US" sz="1700" dirty="0">
                <a:latin typeface="Arial"/>
                <a:ea typeface="+mn-lt"/>
                <a:cs typeface="+mn-lt"/>
              </a:rPr>
              <a:t> να </a:t>
            </a:r>
            <a:r>
              <a:rPr lang="en-US" sz="1700" dirty="0" err="1">
                <a:latin typeface="Arial"/>
                <a:ea typeface="+mn-lt"/>
                <a:cs typeface="+mn-lt"/>
              </a:rPr>
              <a:t>κάθετ</a:t>
            </a:r>
            <a:r>
              <a:rPr lang="en-US" sz="1700" dirty="0">
                <a:latin typeface="Arial"/>
                <a:ea typeface="+mn-lt"/>
                <a:cs typeface="+mn-lt"/>
              </a:rPr>
              <a:t>αι κα</a:t>
            </a:r>
            <a:r>
              <a:rPr lang="en-US" sz="1700" dirty="0" err="1">
                <a:latin typeface="Arial"/>
                <a:ea typeface="+mn-lt"/>
                <a:cs typeface="+mn-lt"/>
              </a:rPr>
              <a:t>τά</a:t>
            </a:r>
            <a:r>
              <a:rPr lang="en-US" sz="1700" dirty="0">
                <a:latin typeface="Arial"/>
                <a:ea typeface="+mn-lt"/>
                <a:cs typeface="+mn-lt"/>
              </a:rPr>
              <a:t> </a:t>
            </a:r>
            <a:r>
              <a:rPr lang="en-US" sz="1700" dirty="0" err="1">
                <a:latin typeface="Arial"/>
                <a:ea typeface="+mn-lt"/>
                <a:cs typeface="+mn-lt"/>
              </a:rPr>
              <a:t>τη</a:t>
            </a:r>
            <a:r>
              <a:rPr lang="en-US" sz="1700" dirty="0">
                <a:latin typeface="Arial"/>
                <a:ea typeface="+mn-lt"/>
                <a:cs typeface="+mn-lt"/>
              </a:rPr>
              <a:t> </a:t>
            </a:r>
            <a:r>
              <a:rPr lang="en-US" sz="1700" dirty="0" err="1">
                <a:latin typeface="Arial"/>
                <a:ea typeface="+mn-lt"/>
                <a:cs typeface="+mn-lt"/>
              </a:rPr>
              <a:t>διάρκει</a:t>
            </a:r>
            <a:r>
              <a:rPr lang="en-US" sz="1700" dirty="0">
                <a:latin typeface="Arial"/>
                <a:ea typeface="+mn-lt"/>
                <a:cs typeface="+mn-lt"/>
              </a:rPr>
              <a:t>α </a:t>
            </a:r>
            <a:r>
              <a:rPr lang="en-US" sz="1700" dirty="0" err="1">
                <a:latin typeface="Arial"/>
                <a:ea typeface="+mn-lt"/>
                <a:cs typeface="+mn-lt"/>
              </a:rPr>
              <a:t>της</a:t>
            </a:r>
            <a:r>
              <a:rPr lang="en-US" sz="1700" dirty="0">
                <a:latin typeface="Arial"/>
                <a:ea typeface="+mn-lt"/>
                <a:cs typeface="+mn-lt"/>
              </a:rPr>
              <a:t> </a:t>
            </a:r>
            <a:r>
              <a:rPr lang="en-US" sz="1700" dirty="0" err="1">
                <a:latin typeface="Arial"/>
                <a:ea typeface="+mn-lt"/>
                <a:cs typeface="+mn-lt"/>
              </a:rPr>
              <a:t>εκτέλεσης</a:t>
            </a:r>
            <a:r>
              <a:rPr lang="en-US" sz="1700" dirty="0">
                <a:latin typeface="Arial"/>
                <a:ea typeface="+mn-lt"/>
                <a:cs typeface="+mn-lt"/>
              </a:rPr>
              <a:t> </a:t>
            </a:r>
            <a:r>
              <a:rPr lang="en-US" sz="1700" dirty="0" err="1">
                <a:latin typeface="Arial"/>
                <a:ea typeface="+mn-lt"/>
                <a:cs typeface="+mn-lt"/>
              </a:rPr>
              <a:t>μι</a:t>
            </a:r>
            <a:r>
              <a:rPr lang="en-US" sz="1700" dirty="0">
                <a:latin typeface="Arial"/>
                <a:ea typeface="+mn-lt"/>
                <a:cs typeface="+mn-lt"/>
              </a:rPr>
              <a:t>ας </a:t>
            </a:r>
            <a:r>
              <a:rPr lang="en-US" sz="1700" dirty="0" err="1">
                <a:latin typeface="Arial"/>
                <a:ea typeface="+mn-lt"/>
                <a:cs typeface="+mn-lt"/>
              </a:rPr>
              <a:t>δρ</a:t>
            </a:r>
            <a:r>
              <a:rPr lang="en-US" sz="1700" dirty="0">
                <a:latin typeface="Arial"/>
                <a:ea typeface="+mn-lt"/>
                <a:cs typeface="+mn-lt"/>
              </a:rPr>
              <a:t>α</a:t>
            </a:r>
            <a:r>
              <a:rPr lang="en-US" sz="1700" dirty="0" err="1">
                <a:latin typeface="Arial"/>
                <a:ea typeface="+mn-lt"/>
                <a:cs typeface="+mn-lt"/>
              </a:rPr>
              <a:t>στηριότητ</a:t>
            </a:r>
            <a:r>
              <a:rPr lang="en-US" sz="1700" dirty="0">
                <a:latin typeface="Arial"/>
                <a:ea typeface="+mn-lt"/>
                <a:cs typeface="+mn-lt"/>
              </a:rPr>
              <a:t>ας </a:t>
            </a:r>
            <a:r>
              <a:rPr lang="en-US" sz="1700" dirty="0" err="1">
                <a:latin typeface="Arial"/>
                <a:ea typeface="+mn-lt"/>
                <a:cs typeface="+mn-lt"/>
              </a:rPr>
              <a:t>έργου</a:t>
            </a:r>
            <a:r>
              <a:rPr lang="en-US" sz="1700" dirty="0">
                <a:latin typeface="Arial"/>
                <a:ea typeface="+mn-lt"/>
                <a:cs typeface="+mn-lt"/>
              </a:rPr>
              <a:t>, </a:t>
            </a:r>
            <a:r>
              <a:rPr lang="en-US" sz="1700" dirty="0" err="1">
                <a:latin typeface="Arial"/>
                <a:ea typeface="+mn-lt"/>
                <a:cs typeface="+mn-lt"/>
              </a:rPr>
              <a:t>εξοικονομεί</a:t>
            </a:r>
            <a:r>
              <a:rPr lang="en-US" sz="1700" dirty="0">
                <a:latin typeface="Arial"/>
                <a:ea typeface="+mn-lt"/>
                <a:cs typeface="+mn-lt"/>
              </a:rPr>
              <a:t> 25% </a:t>
            </a:r>
            <a:br>
              <a:rPr lang="en-US" sz="1700" dirty="0">
                <a:latin typeface="Arial"/>
                <a:ea typeface="+mn-lt"/>
                <a:cs typeface="+mn-lt"/>
              </a:rPr>
            </a:br>
            <a:r>
              <a:rPr lang="en-US" sz="1700" dirty="0">
                <a:latin typeface="Arial"/>
                <a:ea typeface="+mn-lt"/>
                <a:cs typeface="+mn-lt"/>
              </a:rPr>
              <a:t>π</a:t>
            </a:r>
            <a:r>
              <a:rPr lang="en-US" sz="1700" dirty="0" err="1">
                <a:latin typeface="Arial"/>
                <a:ea typeface="+mn-lt"/>
                <a:cs typeface="+mn-lt"/>
              </a:rPr>
              <a:t>ερισσότερη</a:t>
            </a:r>
            <a:r>
              <a:rPr lang="en-US" sz="1700" dirty="0">
                <a:latin typeface="Arial"/>
                <a:ea typeface="+mn-lt"/>
                <a:cs typeface="+mn-lt"/>
              </a:rPr>
              <a:t> </a:t>
            </a:r>
            <a:r>
              <a:rPr lang="en-US" sz="1700" dirty="0" err="1">
                <a:latin typeface="Arial"/>
                <a:ea typeface="+mn-lt"/>
                <a:cs typeface="+mn-lt"/>
              </a:rPr>
              <a:t>ενέργει</a:t>
            </a:r>
            <a:r>
              <a:rPr lang="en-US" sz="1700" dirty="0">
                <a:latin typeface="Arial"/>
                <a:ea typeface="+mn-lt"/>
                <a:cs typeface="+mn-lt"/>
              </a:rPr>
              <a:t>α, </a:t>
            </a:r>
            <a:r>
              <a:rPr lang="en-US" sz="1700" dirty="0" err="1">
                <a:latin typeface="Arial"/>
                <a:ea typeface="+mn-lt"/>
                <a:cs typeface="+mn-lt"/>
              </a:rPr>
              <a:t>σε</a:t>
            </a:r>
            <a:r>
              <a:rPr lang="en-US" sz="1700" dirty="0">
                <a:latin typeface="Arial"/>
                <a:ea typeface="+mn-lt"/>
                <a:cs typeface="+mn-lt"/>
              </a:rPr>
              <a:t> </a:t>
            </a:r>
            <a:r>
              <a:rPr lang="en-US" sz="1700" dirty="0" err="1">
                <a:latin typeface="Arial"/>
                <a:ea typeface="+mn-lt"/>
                <a:cs typeface="+mn-lt"/>
              </a:rPr>
              <a:t>σχέση</a:t>
            </a:r>
            <a:r>
              <a:rPr lang="en-US" sz="1700" dirty="0">
                <a:latin typeface="Arial"/>
                <a:ea typeface="+mn-lt"/>
                <a:cs typeface="+mn-lt"/>
              </a:rPr>
              <a:t> </a:t>
            </a:r>
            <a:r>
              <a:rPr lang="en-US" sz="1700" dirty="0" err="1">
                <a:latin typeface="Arial"/>
                <a:ea typeface="+mn-lt"/>
                <a:cs typeface="+mn-lt"/>
              </a:rPr>
              <a:t>με</a:t>
            </a:r>
            <a:r>
              <a:rPr lang="en-US" sz="1700" dirty="0">
                <a:latin typeface="Arial"/>
                <a:ea typeface="+mn-lt"/>
                <a:cs typeface="+mn-lt"/>
              </a:rPr>
              <a:t> </a:t>
            </a:r>
            <a:r>
              <a:rPr lang="en-US" sz="1700" dirty="0" err="1">
                <a:latin typeface="Arial"/>
                <a:ea typeface="+mn-lt"/>
                <a:cs typeface="+mn-lt"/>
              </a:rPr>
              <a:t>το</a:t>
            </a:r>
            <a:r>
              <a:rPr lang="en-US" sz="1700" dirty="0">
                <a:latin typeface="Arial"/>
                <a:ea typeface="+mn-lt"/>
                <a:cs typeface="+mn-lt"/>
              </a:rPr>
              <a:t> να </a:t>
            </a:r>
            <a:r>
              <a:rPr lang="en-US" sz="1700" dirty="0" err="1">
                <a:latin typeface="Arial"/>
                <a:ea typeface="+mn-lt"/>
                <a:cs typeface="+mn-lt"/>
              </a:rPr>
              <a:t>εκτελείτ</a:t>
            </a:r>
            <a:r>
              <a:rPr lang="en-US" sz="1700" dirty="0">
                <a:latin typeface="Arial"/>
                <a:ea typeface="+mn-lt"/>
                <a:cs typeface="+mn-lt"/>
              </a:rPr>
              <a:t>αι </a:t>
            </a:r>
            <a:r>
              <a:rPr lang="en-US" sz="1700" dirty="0" err="1">
                <a:latin typeface="Arial"/>
                <a:ea typeface="+mn-lt"/>
                <a:cs typeface="+mn-lt"/>
              </a:rPr>
              <a:t>σε</a:t>
            </a:r>
            <a:r>
              <a:rPr lang="en-US" sz="1700" dirty="0">
                <a:latin typeface="Arial"/>
                <a:ea typeface="+mn-lt"/>
                <a:cs typeface="+mn-lt"/>
              </a:rPr>
              <a:t> </a:t>
            </a:r>
            <a:r>
              <a:rPr lang="en-US" sz="1700" dirty="0" err="1">
                <a:latin typeface="Arial"/>
                <a:ea typeface="+mn-lt"/>
                <a:cs typeface="+mn-lt"/>
              </a:rPr>
              <a:t>όρθι</a:t>
            </a:r>
            <a:r>
              <a:rPr lang="en-US" sz="1700" dirty="0">
                <a:latin typeface="Arial"/>
                <a:ea typeface="+mn-lt"/>
                <a:cs typeface="+mn-lt"/>
              </a:rPr>
              <a:t>α </a:t>
            </a:r>
            <a:br>
              <a:rPr lang="en-US" sz="1700" dirty="0">
                <a:latin typeface="Arial"/>
                <a:ea typeface="+mn-lt"/>
                <a:cs typeface="+mn-lt"/>
              </a:rPr>
            </a:br>
            <a:r>
              <a:rPr lang="en-US" sz="1700" dirty="0" err="1">
                <a:latin typeface="Arial"/>
                <a:ea typeface="+mn-lt"/>
                <a:cs typeface="+mn-lt"/>
              </a:rPr>
              <a:t>θέση</a:t>
            </a:r>
            <a:r>
              <a:rPr lang="en-US" sz="1700" dirty="0">
                <a:latin typeface="Arial"/>
                <a:ea typeface="+mn-lt"/>
                <a:cs typeface="+mn-lt"/>
              </a:rPr>
              <a:t>.  </a:t>
            </a:r>
            <a:r>
              <a:rPr lang="en-US" sz="1700" dirty="0" err="1">
                <a:latin typeface="Arial"/>
                <a:ea typeface="+mn-lt"/>
                <a:cs typeface="+mn-lt"/>
              </a:rPr>
              <a:t>Δρ</a:t>
            </a:r>
            <a:r>
              <a:rPr lang="en-US" sz="1700" dirty="0">
                <a:latin typeface="Arial"/>
                <a:ea typeface="+mn-lt"/>
                <a:cs typeface="+mn-lt"/>
              </a:rPr>
              <a:t>α</a:t>
            </a:r>
            <a:r>
              <a:rPr lang="en-US" sz="1700" dirty="0" err="1">
                <a:latin typeface="Arial"/>
                <a:ea typeface="+mn-lt"/>
                <a:cs typeface="+mn-lt"/>
              </a:rPr>
              <a:t>στηριότητες</a:t>
            </a:r>
            <a:r>
              <a:rPr lang="en-US" sz="1700" dirty="0">
                <a:latin typeface="Arial"/>
                <a:ea typeface="+mn-lt"/>
                <a:cs typeface="+mn-lt"/>
              </a:rPr>
              <a:t> όπ</a:t>
            </a:r>
            <a:r>
              <a:rPr lang="en-US" sz="1700" dirty="0" err="1">
                <a:latin typeface="Arial"/>
                <a:ea typeface="+mn-lt"/>
                <a:cs typeface="+mn-lt"/>
              </a:rPr>
              <a:t>ως</a:t>
            </a:r>
            <a:r>
              <a:rPr lang="en-US" sz="1700" dirty="0">
                <a:latin typeface="Arial"/>
                <a:ea typeface="+mn-lt"/>
                <a:cs typeface="+mn-lt"/>
              </a:rPr>
              <a:t>, μα</a:t>
            </a:r>
            <a:r>
              <a:rPr lang="en-US" sz="1700" dirty="0" err="1">
                <a:latin typeface="Arial"/>
                <a:ea typeface="+mn-lt"/>
                <a:cs typeface="+mn-lt"/>
              </a:rPr>
              <a:t>γείρεμ</a:t>
            </a:r>
            <a:r>
              <a:rPr lang="en-US" sz="1700" dirty="0">
                <a:latin typeface="Arial"/>
                <a:ea typeface="+mn-lt"/>
                <a:cs typeface="+mn-lt"/>
              </a:rPr>
              <a:t>α- π</a:t>
            </a:r>
            <a:r>
              <a:rPr lang="en-US" sz="1700" dirty="0" err="1">
                <a:latin typeface="Arial"/>
                <a:ea typeface="+mn-lt"/>
                <a:cs typeface="+mn-lt"/>
              </a:rPr>
              <a:t>ροετοιμ</a:t>
            </a:r>
            <a:r>
              <a:rPr lang="en-US" sz="1700" dirty="0">
                <a:latin typeface="Arial"/>
                <a:ea typeface="+mn-lt"/>
                <a:cs typeface="+mn-lt"/>
              </a:rPr>
              <a:t>α</a:t>
            </a:r>
            <a:r>
              <a:rPr lang="en-US" sz="1700" dirty="0" err="1">
                <a:latin typeface="Arial"/>
                <a:ea typeface="+mn-lt"/>
                <a:cs typeface="+mn-lt"/>
              </a:rPr>
              <a:t>σί</a:t>
            </a:r>
            <a:r>
              <a:rPr lang="en-US" sz="1700" dirty="0">
                <a:latin typeface="Arial"/>
                <a:ea typeface="+mn-lt"/>
                <a:cs typeface="+mn-lt"/>
              </a:rPr>
              <a:t>α φα</a:t>
            </a:r>
            <a:r>
              <a:rPr lang="en-US" sz="1700" dirty="0" err="1">
                <a:latin typeface="Arial"/>
                <a:ea typeface="+mn-lt"/>
                <a:cs typeface="+mn-lt"/>
              </a:rPr>
              <a:t>γητού</a:t>
            </a:r>
            <a:r>
              <a:rPr lang="en-US" sz="1700" dirty="0">
                <a:latin typeface="Arial"/>
                <a:ea typeface="+mn-lt"/>
                <a:cs typeface="+mn-lt"/>
              </a:rPr>
              <a:t>, π</a:t>
            </a:r>
            <a:r>
              <a:rPr lang="en-US" sz="1700" dirty="0" err="1">
                <a:latin typeface="Arial"/>
                <a:ea typeface="+mn-lt"/>
                <a:cs typeface="+mn-lt"/>
              </a:rPr>
              <a:t>λυντήριο</a:t>
            </a:r>
            <a:r>
              <a:rPr lang="en-US" sz="1700" dirty="0">
                <a:latin typeface="Arial"/>
                <a:ea typeface="+mn-lt"/>
                <a:cs typeface="+mn-lt"/>
              </a:rPr>
              <a:t>.</a:t>
            </a:r>
            <a:endParaRPr lang="en-US" sz="1700">
              <a:latin typeface="Arial"/>
              <a:cs typeface="Arial"/>
            </a:endParaRPr>
          </a:p>
        </p:txBody>
      </p:sp>
      <p:pic>
        <p:nvPicPr>
          <p:cNvPr id="9" name="Picture 9" descr="A picture containing text, person&#10;&#10;Description automatically generated">
            <a:extLst>
              <a:ext uri="{FF2B5EF4-FFF2-40B4-BE49-F238E27FC236}">
                <a16:creationId xmlns:a16="http://schemas.microsoft.com/office/drawing/2014/main" id="{30E35C27-8B73-4AC3-A23B-8870FEFCD340}"/>
              </a:ext>
            </a:extLst>
          </p:cNvPr>
          <p:cNvPicPr>
            <a:picLocks noChangeAspect="1"/>
          </p:cNvPicPr>
          <p:nvPr/>
        </p:nvPicPr>
        <p:blipFill>
          <a:blip r:embed="rId2"/>
          <a:stretch>
            <a:fillRect/>
          </a:stretch>
        </p:blipFill>
        <p:spPr>
          <a:xfrm>
            <a:off x="7151245" y="2146761"/>
            <a:ext cx="4693085" cy="4128173"/>
          </a:xfrm>
          <a:prstGeom prst="rect">
            <a:avLst/>
          </a:prstGeom>
        </p:spPr>
      </p:pic>
      <p:sp>
        <p:nvSpPr>
          <p:cNvPr id="10" name="TextBox 9">
            <a:extLst>
              <a:ext uri="{FF2B5EF4-FFF2-40B4-BE49-F238E27FC236}">
                <a16:creationId xmlns:a16="http://schemas.microsoft.com/office/drawing/2014/main" id="{E56ED061-0EC6-44F7-8FD2-368B026A2CA7}"/>
              </a:ext>
            </a:extLst>
          </p:cNvPr>
          <p:cNvSpPr txBox="1"/>
          <p:nvPr/>
        </p:nvSpPr>
        <p:spPr>
          <a:xfrm>
            <a:off x="8611437" y="627184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(Quinn and Hynes 2021)</a:t>
            </a:r>
          </a:p>
        </p:txBody>
      </p:sp>
    </p:spTree>
    <p:extLst>
      <p:ext uri="{BB962C8B-B14F-4D97-AF65-F5344CB8AC3E}">
        <p14:creationId xmlns:p14="http://schemas.microsoft.com/office/powerpoint/2010/main" val="113455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0">
            <a:extLst>
              <a:ext uri="{FF2B5EF4-FFF2-40B4-BE49-F238E27FC236}">
                <a16:creationId xmlns:a16="http://schemas.microsoft.com/office/drawing/2014/main" id="{495318C9-7067-4AF3-A9BC-F2C5E2B9E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22">
            <a:extLst>
              <a:ext uri="{FF2B5EF4-FFF2-40B4-BE49-F238E27FC236}">
                <a16:creationId xmlns:a16="http://schemas.microsoft.com/office/drawing/2014/main" id="{4ECBCA77-4A1A-4B77-9C11-2974C6B5D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567915"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24">
            <a:extLst>
              <a:ext uri="{FF2B5EF4-FFF2-40B4-BE49-F238E27FC236}">
                <a16:creationId xmlns:a16="http://schemas.microsoft.com/office/drawing/2014/main" id="{03141714-A262-4487-9255-83CFE2CAE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9527A1-5041-49AC-A479-E437A7F86B3F}"/>
              </a:ext>
            </a:extLst>
          </p:cNvPr>
          <p:cNvSpPr>
            <a:spLocks noGrp="1"/>
          </p:cNvSpPr>
          <p:nvPr>
            <p:ph idx="1"/>
          </p:nvPr>
        </p:nvSpPr>
        <p:spPr>
          <a:xfrm>
            <a:off x="533400" y="1267154"/>
            <a:ext cx="11027933" cy="4883532"/>
          </a:xfrm>
        </p:spPr>
        <p:txBody>
          <a:bodyPr vert="horz" lIns="91440" tIns="45720" rIns="91440" bIns="45720" rtlCol="0" anchor="t">
            <a:noAutofit/>
          </a:bodyPr>
          <a:lstStyle/>
          <a:p>
            <a:pPr marL="0" indent="0">
              <a:lnSpc>
                <a:spcPct val="110000"/>
              </a:lnSpc>
              <a:buNone/>
            </a:pPr>
            <a:endParaRPr lang="en-US" sz="1600" dirty="0">
              <a:solidFill>
                <a:schemeClr val="tx1"/>
              </a:solidFill>
              <a:latin typeface="Arial"/>
              <a:ea typeface="+mn-lt"/>
              <a:cs typeface="+mn-lt"/>
            </a:endParaRPr>
          </a:p>
          <a:p>
            <a:pPr marL="0" indent="0">
              <a:lnSpc>
                <a:spcPct val="110000"/>
              </a:lnSpc>
              <a:buNone/>
            </a:pPr>
            <a:r>
              <a:rPr lang="en-US" sz="1600" dirty="0">
                <a:solidFill>
                  <a:srgbClr val="F59D22"/>
                </a:solidFill>
                <a:latin typeface="Arial"/>
                <a:ea typeface="+mn-lt"/>
                <a:cs typeface="+mn-lt"/>
              </a:rPr>
              <a:t>3.</a:t>
            </a:r>
            <a:r>
              <a:rPr lang="en-US" sz="1600" dirty="0">
                <a:solidFill>
                  <a:schemeClr val="tx1"/>
                </a:solidFill>
                <a:latin typeface="Arial"/>
                <a:ea typeface="+mn-lt"/>
                <a:cs typeface="+mn-lt"/>
              </a:rPr>
              <a:t> </a:t>
            </a:r>
            <a:r>
              <a:rPr lang="el-GR" sz="1600" dirty="0" err="1">
                <a:solidFill>
                  <a:schemeClr val="tx1"/>
                </a:solidFill>
                <a:latin typeface="Arial"/>
                <a:ea typeface="+mn-lt"/>
                <a:cs typeface="+mn-lt"/>
              </a:rPr>
              <a:t>Οργάνωση,καθορισμός</a:t>
            </a:r>
            <a:r>
              <a:rPr lang="el-GR" sz="1600" dirty="0">
                <a:solidFill>
                  <a:schemeClr val="tx1"/>
                </a:solidFill>
                <a:latin typeface="Arial"/>
                <a:ea typeface="+mn-lt"/>
                <a:cs typeface="+mn-lt"/>
              </a:rPr>
              <a:t> προτεραιοτήτων και ρυθμός. Δημιουργία ενός ισορροπημένου πλάνου δραστηριοτήτων της  βδομάδας ή της ημέρας συνδυάζοντας με αυτό τον τρόπο τα έργα που είναι δύσκολα για το άτομο μαζί με ευκολότερες δραστηριότητες. Για τον περιορισμό της κούρασης. </a:t>
            </a:r>
            <a:r>
              <a:rPr lang="el-GR" sz="1600" dirty="0" err="1">
                <a:solidFill>
                  <a:schemeClr val="tx1"/>
                </a:solidFill>
                <a:latin typeface="Arial"/>
                <a:ea typeface="+mn-lt"/>
                <a:cs typeface="+mn-lt"/>
              </a:rPr>
              <a:t>Κατα</a:t>
            </a:r>
            <a:r>
              <a:rPr lang="el-GR" sz="1600" dirty="0">
                <a:solidFill>
                  <a:schemeClr val="tx1"/>
                </a:solidFill>
                <a:latin typeface="Arial"/>
                <a:ea typeface="+mn-lt"/>
                <a:cs typeface="+mn-lt"/>
              </a:rPr>
              <a:t> γραφή σε μία λίστα τις δραστηριότητες που θέλει να </a:t>
            </a:r>
            <a:r>
              <a:rPr lang="el-GR" sz="1600" dirty="0" err="1">
                <a:solidFill>
                  <a:schemeClr val="tx1"/>
                </a:solidFill>
                <a:latin typeface="Arial"/>
                <a:ea typeface="+mn-lt"/>
                <a:cs typeface="+mn-lt"/>
              </a:rPr>
              <a:t>επιτεύξει</a:t>
            </a:r>
            <a:r>
              <a:rPr lang="el-GR" sz="1600" dirty="0">
                <a:solidFill>
                  <a:schemeClr val="tx1"/>
                </a:solidFill>
                <a:latin typeface="Arial"/>
                <a:ea typeface="+mn-lt"/>
                <a:cs typeface="+mn-lt"/>
              </a:rPr>
              <a:t> το άτομο μέσα στο χρονικό πλαίσιο που έχει ορίσει, από τις πιο σημαντικές στις λιγότερο σημαντικές. Αυτό  βοηθάει στον προγραμματισμό των δραστηριοτήτων που  πρέπει να γίνου και ποιες μπορούν να περιμένουν αν το άτομο αισθάνεται κούραση. Συχνά διαλλείματα (15- 20 λεπτών) πρέπει να γίνονται. Να μην υπάρχει βιασύνη στην εκτέλεση κάθε </a:t>
            </a:r>
            <a:r>
              <a:rPr lang="el-GR" sz="1600" dirty="0" err="1">
                <a:solidFill>
                  <a:schemeClr val="tx1"/>
                </a:solidFill>
                <a:latin typeface="Arial"/>
                <a:ea typeface="+mn-lt"/>
                <a:cs typeface="+mn-lt"/>
              </a:rPr>
              <a:t>έργου..Η</a:t>
            </a:r>
            <a:r>
              <a:rPr lang="el-GR" sz="1600" dirty="0">
                <a:solidFill>
                  <a:schemeClr val="tx1"/>
                </a:solidFill>
                <a:latin typeface="Arial"/>
                <a:ea typeface="+mn-lt"/>
                <a:cs typeface="+mn-lt"/>
              </a:rPr>
              <a:t> βιασύνη στην εκτέλεση ξοδεύει περισσότερη ενέργεια</a:t>
            </a:r>
            <a:endParaRPr lang="el-GR" sz="1600" dirty="0">
              <a:solidFill>
                <a:schemeClr val="tx1"/>
              </a:solidFill>
              <a:ea typeface="+mn-lt"/>
              <a:cs typeface="+mn-lt"/>
            </a:endParaRPr>
          </a:p>
        </p:txBody>
      </p:sp>
      <p:sp>
        <p:nvSpPr>
          <p:cNvPr id="5" name="TextBox 4">
            <a:extLst>
              <a:ext uri="{FF2B5EF4-FFF2-40B4-BE49-F238E27FC236}">
                <a16:creationId xmlns:a16="http://schemas.microsoft.com/office/drawing/2014/main" id="{A7A8DA0D-F973-4581-BE04-5DA72CE5D196}"/>
              </a:ext>
            </a:extLst>
          </p:cNvPr>
          <p:cNvSpPr txBox="1"/>
          <p:nvPr/>
        </p:nvSpPr>
        <p:spPr>
          <a:xfrm>
            <a:off x="9003323" y="451924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(Quinn and Hynes 2021)</a:t>
            </a:r>
          </a:p>
        </p:txBody>
      </p:sp>
      <p:sp>
        <p:nvSpPr>
          <p:cNvPr id="6" name="TextBox 5">
            <a:extLst>
              <a:ext uri="{FF2B5EF4-FFF2-40B4-BE49-F238E27FC236}">
                <a16:creationId xmlns:a16="http://schemas.microsoft.com/office/drawing/2014/main" id="{9A16492D-CDAC-4FDC-9CC0-0A9B9D9C42E4}"/>
              </a:ext>
            </a:extLst>
          </p:cNvPr>
          <p:cNvSpPr txBox="1"/>
          <p:nvPr/>
        </p:nvSpPr>
        <p:spPr>
          <a:xfrm>
            <a:off x="3854939" y="5271478"/>
            <a:ext cx="3632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hlinkClick r:id="rId2">
                  <a:extLst>
                    <a:ext uri="{A12FA001-AC4F-418D-AE19-62706E023703}">
                      <ahyp:hlinkClr xmlns:ahyp="http://schemas.microsoft.com/office/drawing/2018/hyperlinkcolor" val="tx"/>
                    </a:ext>
                  </a:extLst>
                </a:hlinkClick>
              </a:rPr>
              <a:t>https://youtu.be/ufbVmVx6TO4</a:t>
            </a:r>
            <a:r>
              <a:rPr lang="en-US" b="1" dirty="0"/>
              <a:t> </a:t>
            </a:r>
            <a:endParaRPr lang="en-US" b="1"/>
          </a:p>
        </p:txBody>
      </p:sp>
      <p:graphicFrame>
        <p:nvGraphicFramePr>
          <p:cNvPr id="150" name="Diagram 150">
            <a:extLst>
              <a:ext uri="{FF2B5EF4-FFF2-40B4-BE49-F238E27FC236}">
                <a16:creationId xmlns:a16="http://schemas.microsoft.com/office/drawing/2014/main" id="{CC548A07-848C-4D94-A837-92231DCF2006}"/>
              </a:ext>
            </a:extLst>
          </p:cNvPr>
          <p:cNvGraphicFramePr/>
          <p:nvPr>
            <p:extLst>
              <p:ext uri="{D42A27DB-BD31-4B8C-83A1-F6EECF244321}">
                <p14:modId xmlns:p14="http://schemas.microsoft.com/office/powerpoint/2010/main" val="922038632"/>
              </p:ext>
            </p:extLst>
          </p:nvPr>
        </p:nvGraphicFramePr>
        <p:xfrm>
          <a:off x="1846385" y="4697045"/>
          <a:ext cx="1641231" cy="1518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716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9941-B6DE-481D-8A6F-3D83459E825B}"/>
              </a:ext>
            </a:extLst>
          </p:cNvPr>
          <p:cNvSpPr>
            <a:spLocks noGrp="1"/>
          </p:cNvSpPr>
          <p:nvPr>
            <p:ph type="title"/>
          </p:nvPr>
        </p:nvSpPr>
        <p:spPr/>
        <p:txBody>
          <a:bodyPr/>
          <a:lstStyle/>
          <a:p>
            <a:r>
              <a:rPr lang="en-US" dirty="0">
                <a:ea typeface="+mj-lt"/>
                <a:cs typeface="+mj-lt"/>
              </a:rPr>
              <a:t>Managing Fatigue </a:t>
            </a:r>
            <a:r>
              <a:rPr lang="en-US" dirty="0" err="1">
                <a:ea typeface="+mj-lt"/>
                <a:cs typeface="+mj-lt"/>
              </a:rPr>
              <a:t>programme</a:t>
            </a:r>
            <a:endParaRPr lang="en-US" dirty="0" err="1"/>
          </a:p>
        </p:txBody>
      </p:sp>
      <p:sp>
        <p:nvSpPr>
          <p:cNvPr id="3" name="Content Placeholder 2">
            <a:extLst>
              <a:ext uri="{FF2B5EF4-FFF2-40B4-BE49-F238E27FC236}">
                <a16:creationId xmlns:a16="http://schemas.microsoft.com/office/drawing/2014/main" id="{E28C19DD-A0BE-419E-A816-47B35100A0C5}"/>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l-GR" dirty="0">
                <a:ea typeface="+mn-lt"/>
                <a:cs typeface="+mn-lt"/>
              </a:rPr>
              <a:t>Διδάσκοντας στρατηγικές διαχείρισης της κόπωσης </a:t>
            </a:r>
            <a:r>
              <a:rPr lang="el-GR" dirty="0" err="1">
                <a:ea typeface="+mn-lt"/>
                <a:cs typeface="+mn-lt"/>
              </a:rPr>
              <a:t>απο</a:t>
            </a:r>
            <a:r>
              <a:rPr lang="el-GR" dirty="0">
                <a:ea typeface="+mn-lt"/>
                <a:cs typeface="+mn-lt"/>
              </a:rPr>
              <a:t> τον </a:t>
            </a:r>
            <a:r>
              <a:rPr lang="el-GR" dirty="0" err="1">
                <a:ea typeface="+mn-lt"/>
                <a:cs typeface="+mn-lt"/>
              </a:rPr>
              <a:t>Packer</a:t>
            </a:r>
            <a:r>
              <a:rPr lang="el-GR" dirty="0">
                <a:ea typeface="+mn-lt"/>
                <a:cs typeface="+mn-lt"/>
              </a:rPr>
              <a:t> </a:t>
            </a:r>
            <a:r>
              <a:rPr lang="el-GR" dirty="0" err="1">
                <a:ea typeface="+mn-lt"/>
                <a:cs typeface="+mn-lt"/>
              </a:rPr>
              <a:t>et</a:t>
            </a:r>
            <a:r>
              <a:rPr lang="el-GR" dirty="0">
                <a:ea typeface="+mn-lt"/>
                <a:cs typeface="+mn-lt"/>
              </a:rPr>
              <a:t> </a:t>
            </a:r>
            <a:r>
              <a:rPr lang="el-GR" dirty="0" err="1">
                <a:ea typeface="+mn-lt"/>
                <a:cs typeface="+mn-lt"/>
              </a:rPr>
              <a:t>al</a:t>
            </a:r>
            <a:r>
              <a:rPr lang="el-GR" dirty="0">
                <a:ea typeface="+mn-lt"/>
                <a:cs typeface="+mn-lt"/>
              </a:rPr>
              <a:t>. (1995) </a:t>
            </a:r>
            <a:r>
              <a:rPr lang="el-GR" dirty="0" err="1">
                <a:ea typeface="+mn-lt"/>
                <a:cs typeface="+mn-lt"/>
              </a:rPr>
              <a:t>Managing</a:t>
            </a:r>
            <a:r>
              <a:rPr lang="el-GR" dirty="0">
                <a:ea typeface="+mn-lt"/>
                <a:cs typeface="+mn-lt"/>
              </a:rPr>
              <a:t> </a:t>
            </a:r>
            <a:r>
              <a:rPr lang="el-GR" dirty="0" err="1">
                <a:ea typeface="+mn-lt"/>
                <a:cs typeface="+mn-lt"/>
              </a:rPr>
              <a:t>Fatigue</a:t>
            </a:r>
            <a:r>
              <a:rPr lang="el-GR" dirty="0">
                <a:ea typeface="+mn-lt"/>
                <a:cs typeface="+mn-lt"/>
              </a:rPr>
              <a:t> </a:t>
            </a:r>
            <a:r>
              <a:rPr lang="el-GR" dirty="0" err="1">
                <a:ea typeface="+mn-lt"/>
                <a:cs typeface="+mn-lt"/>
              </a:rPr>
              <a:t>program</a:t>
            </a:r>
            <a:r>
              <a:rPr lang="el-GR" dirty="0">
                <a:ea typeface="+mn-lt"/>
                <a:cs typeface="+mn-lt"/>
              </a:rPr>
              <a:t>. Αυτό το πρόγραμμα περιλαμβάνει 14 στρατηγικές διαχείρισης κόπωσης, εκ των οποίων μερικές είναι :</a:t>
            </a:r>
          </a:p>
          <a:p>
            <a:pPr marL="0" indent="0">
              <a:buNone/>
            </a:pPr>
            <a:r>
              <a:rPr lang="el-GR" dirty="0">
                <a:ea typeface="+mn-lt"/>
                <a:cs typeface="+mn-lt"/>
              </a:rPr>
              <a:t>• Αλλαγή της θέσης σώματος για να κάνει το άτομο μια δραστηριότητα. (π.χ. να κάθεται ενώ ντύνεται, να χρησιμοποιεί </a:t>
            </a:r>
            <a:r>
              <a:rPr lang="el-GR" dirty="0" err="1">
                <a:ea typeface="+mn-lt"/>
                <a:cs typeface="+mn-lt"/>
              </a:rPr>
              <a:t>tub-transfer</a:t>
            </a:r>
            <a:r>
              <a:rPr lang="el-GR" dirty="0">
                <a:ea typeface="+mn-lt"/>
                <a:cs typeface="+mn-lt"/>
              </a:rPr>
              <a:t> </a:t>
            </a:r>
            <a:r>
              <a:rPr lang="el-GR" dirty="0" err="1">
                <a:ea typeface="+mn-lt"/>
                <a:cs typeface="+mn-lt"/>
              </a:rPr>
              <a:t>bench</a:t>
            </a:r>
            <a:r>
              <a:rPr lang="el-GR" dirty="0">
                <a:ea typeface="+mn-lt"/>
                <a:cs typeface="+mn-lt"/>
              </a:rPr>
              <a:t> στο μπάνιο για εξοικονομήσει ενέργεια ) </a:t>
            </a:r>
          </a:p>
          <a:p>
            <a:pPr marL="0" indent="0">
              <a:buNone/>
            </a:pPr>
            <a:r>
              <a:rPr lang="el-GR" dirty="0">
                <a:ea typeface="+mn-lt"/>
                <a:cs typeface="+mn-lt"/>
              </a:rPr>
              <a:t>• Απλοποίηση δραστηριοτήτων για να απαιτείτε λιγότερη ενέργεια  π.χ. να είναι έτοιμα τα ρούχα </a:t>
            </a:r>
            <a:r>
              <a:rPr lang="el-GR" dirty="0" err="1">
                <a:ea typeface="+mn-lt"/>
                <a:cs typeface="+mn-lt"/>
              </a:rPr>
              <a:t>απο</a:t>
            </a:r>
            <a:r>
              <a:rPr lang="el-GR" dirty="0">
                <a:ea typeface="+mn-lt"/>
                <a:cs typeface="+mn-lt"/>
              </a:rPr>
              <a:t> το προηγούμενο βράδυ έτσι ώστε το πρωινό ντύσιμο να απαιτεί λιγότερη ενέργεια.</a:t>
            </a:r>
          </a:p>
          <a:p>
            <a:pPr marL="0" indent="0">
              <a:buNone/>
            </a:pPr>
            <a:r>
              <a:rPr lang="el-GR" dirty="0">
                <a:ea typeface="+mn-lt"/>
                <a:cs typeface="+mn-lt"/>
              </a:rPr>
              <a:t>• Χρήση προσαρμοσμένων εξοπλισμών, </a:t>
            </a:r>
            <a:r>
              <a:rPr lang="el-GR" dirty="0" err="1">
                <a:ea typeface="+mn-lt"/>
                <a:cs typeface="+mn-lt"/>
              </a:rPr>
              <a:t>gadgets</a:t>
            </a:r>
            <a:r>
              <a:rPr lang="el-GR" dirty="0">
                <a:ea typeface="+mn-lt"/>
                <a:cs typeface="+mn-lt"/>
              </a:rPr>
              <a:t>, </a:t>
            </a:r>
            <a:r>
              <a:rPr lang="el-GR" dirty="0" err="1">
                <a:ea typeface="+mn-lt"/>
                <a:cs typeface="+mn-lt"/>
              </a:rPr>
              <a:t>or</a:t>
            </a:r>
            <a:r>
              <a:rPr lang="el-GR" dirty="0">
                <a:ea typeface="+mn-lt"/>
                <a:cs typeface="+mn-lt"/>
              </a:rPr>
              <a:t> </a:t>
            </a:r>
            <a:r>
              <a:rPr lang="el-GR" dirty="0" err="1">
                <a:ea typeface="+mn-lt"/>
                <a:cs typeface="+mn-lt"/>
              </a:rPr>
              <a:t>energy-saving</a:t>
            </a:r>
            <a:r>
              <a:rPr lang="el-GR" dirty="0">
                <a:ea typeface="+mn-lt"/>
                <a:cs typeface="+mn-lt"/>
              </a:rPr>
              <a:t> συσκευές. Οδηγίες για την χρήση : </a:t>
            </a:r>
            <a:r>
              <a:rPr lang="el-GR" dirty="0" err="1">
                <a:ea typeface="+mn-lt"/>
                <a:cs typeface="+mn-lt"/>
              </a:rPr>
              <a:t>sock</a:t>
            </a:r>
            <a:r>
              <a:rPr lang="el-GR" dirty="0">
                <a:ea typeface="+mn-lt"/>
                <a:cs typeface="+mn-lt"/>
              </a:rPr>
              <a:t> </a:t>
            </a:r>
            <a:r>
              <a:rPr lang="el-GR" dirty="0" err="1">
                <a:ea typeface="+mn-lt"/>
                <a:cs typeface="+mn-lt"/>
              </a:rPr>
              <a:t>aid</a:t>
            </a:r>
            <a:r>
              <a:rPr lang="el-GR" dirty="0">
                <a:ea typeface="+mn-lt"/>
                <a:cs typeface="+mn-lt"/>
              </a:rPr>
              <a:t>, </a:t>
            </a:r>
            <a:r>
              <a:rPr lang="el-GR" dirty="0" err="1">
                <a:ea typeface="+mn-lt"/>
                <a:cs typeface="+mn-lt"/>
              </a:rPr>
              <a:t>reacher</a:t>
            </a:r>
            <a:r>
              <a:rPr lang="el-GR" dirty="0">
                <a:ea typeface="+mn-lt"/>
                <a:cs typeface="+mn-lt"/>
              </a:rPr>
              <a:t>, </a:t>
            </a:r>
            <a:r>
              <a:rPr lang="el-GR" dirty="0" err="1">
                <a:ea typeface="+mn-lt"/>
                <a:cs typeface="+mn-lt"/>
              </a:rPr>
              <a:t>raised</a:t>
            </a:r>
            <a:r>
              <a:rPr lang="el-GR" dirty="0">
                <a:ea typeface="+mn-lt"/>
                <a:cs typeface="+mn-lt"/>
              </a:rPr>
              <a:t> </a:t>
            </a:r>
            <a:r>
              <a:rPr lang="el-GR" dirty="0" err="1">
                <a:ea typeface="+mn-lt"/>
                <a:cs typeface="+mn-lt"/>
              </a:rPr>
              <a:t>toilet</a:t>
            </a:r>
            <a:r>
              <a:rPr lang="el-GR" dirty="0">
                <a:ea typeface="+mn-lt"/>
                <a:cs typeface="+mn-lt"/>
              </a:rPr>
              <a:t> </a:t>
            </a:r>
            <a:r>
              <a:rPr lang="el-GR" dirty="0" err="1">
                <a:ea typeface="+mn-lt"/>
                <a:cs typeface="+mn-lt"/>
              </a:rPr>
              <a:t>seat</a:t>
            </a:r>
            <a:r>
              <a:rPr lang="el-GR" dirty="0">
                <a:ea typeface="+mn-lt"/>
                <a:cs typeface="+mn-lt"/>
              </a:rPr>
              <a:t>, and </a:t>
            </a:r>
            <a:r>
              <a:rPr lang="el-GR" dirty="0" err="1">
                <a:ea typeface="+mn-lt"/>
                <a:cs typeface="+mn-lt"/>
              </a:rPr>
              <a:t>tub</a:t>
            </a:r>
            <a:r>
              <a:rPr lang="el-GR" dirty="0">
                <a:ea typeface="+mn-lt"/>
                <a:cs typeface="+mn-lt"/>
              </a:rPr>
              <a:t> </a:t>
            </a:r>
            <a:r>
              <a:rPr lang="el-GR" dirty="0" err="1">
                <a:ea typeface="+mn-lt"/>
                <a:cs typeface="+mn-lt"/>
              </a:rPr>
              <a:t>transfer</a:t>
            </a:r>
            <a:r>
              <a:rPr lang="el-GR" dirty="0">
                <a:ea typeface="+mn-lt"/>
                <a:cs typeface="+mn-lt"/>
              </a:rPr>
              <a:t> </a:t>
            </a:r>
            <a:r>
              <a:rPr lang="el-GR" dirty="0" err="1">
                <a:ea typeface="+mn-lt"/>
                <a:cs typeface="+mn-lt"/>
              </a:rPr>
              <a:t>bench</a:t>
            </a:r>
            <a:r>
              <a:rPr lang="el-GR" dirty="0">
                <a:ea typeface="+mn-lt"/>
                <a:cs typeface="+mn-lt"/>
              </a:rPr>
              <a:t> για εξοικονόμηση ενέργειας. </a:t>
            </a:r>
          </a:p>
          <a:p>
            <a:pPr marL="0" indent="0">
              <a:buNone/>
            </a:pPr>
            <a:r>
              <a:rPr lang="el-GR" dirty="0">
                <a:ea typeface="+mn-lt"/>
                <a:cs typeface="+mn-lt"/>
              </a:rPr>
              <a:t>• Ξεκούραση πριν την αίσθηση της κόπωσης. Είναι πιο αποτελεσματικό να ξεκουράζεσαι πριν την δραστηριότητα για να "γεμίζει" το άτομο ενέργεια </a:t>
            </a:r>
            <a:r>
              <a:rPr lang="el-GR" dirty="0" err="1">
                <a:ea typeface="+mn-lt"/>
                <a:cs typeface="+mn-lt"/>
              </a:rPr>
              <a:t>απο</a:t>
            </a:r>
            <a:r>
              <a:rPr lang="el-GR" dirty="0">
                <a:ea typeface="+mn-lt"/>
                <a:cs typeface="+mn-lt"/>
              </a:rPr>
              <a:t> ότι να κουράζεται υπερβολικά και μετά να προσπαθεί να ανακτήσει δυνάμεις  </a:t>
            </a:r>
          </a:p>
          <a:p>
            <a:pPr marL="0" indent="0" algn="r">
              <a:buNone/>
            </a:pPr>
            <a:r>
              <a:rPr lang="en-US" dirty="0">
                <a:ea typeface="+mn-lt"/>
                <a:cs typeface="+mn-lt"/>
              </a:rPr>
              <a:t> (Preissner et al.2016)</a:t>
            </a:r>
            <a:endParaRPr lang="en-US" dirty="0"/>
          </a:p>
          <a:p>
            <a:pPr marL="0" indent="0">
              <a:buNone/>
            </a:pPr>
            <a:endParaRPr lang="en-US" dirty="0">
              <a:ea typeface="+mn-lt"/>
              <a:cs typeface="+mn-lt"/>
            </a:endParaRPr>
          </a:p>
        </p:txBody>
      </p:sp>
    </p:spTree>
    <p:extLst>
      <p:ext uri="{BB962C8B-B14F-4D97-AF65-F5344CB8AC3E}">
        <p14:creationId xmlns:p14="http://schemas.microsoft.com/office/powerpoint/2010/main" val="278170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EF58-71D7-4B27-8AAF-49046C53ECDE}"/>
              </a:ext>
            </a:extLst>
          </p:cNvPr>
          <p:cNvSpPr>
            <a:spLocks noGrp="1"/>
          </p:cNvSpPr>
          <p:nvPr>
            <p:ph type="title"/>
          </p:nvPr>
        </p:nvSpPr>
        <p:spPr>
          <a:xfrm>
            <a:off x="758718" y="4514"/>
            <a:ext cx="9914859" cy="1329004"/>
          </a:xfrm>
        </p:spPr>
        <p:txBody>
          <a:bodyPr/>
          <a:lstStyle/>
          <a:p>
            <a:r>
              <a:rPr lang="en-US" dirty="0" err="1"/>
              <a:t>Άλλ</a:t>
            </a:r>
            <a:r>
              <a:rPr lang="en-US" dirty="0"/>
              <a:t>α Management Fatigue </a:t>
            </a:r>
            <a:r>
              <a:rPr lang="en-US" dirty="0" err="1"/>
              <a:t>Programms</a:t>
            </a:r>
          </a:p>
        </p:txBody>
      </p:sp>
      <p:sp>
        <p:nvSpPr>
          <p:cNvPr id="3" name="Content Placeholder 2">
            <a:extLst>
              <a:ext uri="{FF2B5EF4-FFF2-40B4-BE49-F238E27FC236}">
                <a16:creationId xmlns:a16="http://schemas.microsoft.com/office/drawing/2014/main" id="{D8E8009B-9812-49CC-801D-ABF9BE468B1F}"/>
              </a:ext>
            </a:extLst>
          </p:cNvPr>
          <p:cNvSpPr>
            <a:spLocks noGrp="1"/>
          </p:cNvSpPr>
          <p:nvPr>
            <p:ph idx="1"/>
          </p:nvPr>
        </p:nvSpPr>
        <p:spPr>
          <a:xfrm>
            <a:off x="670169" y="1343288"/>
            <a:ext cx="9914860" cy="4123318"/>
          </a:xfrm>
        </p:spPr>
        <p:txBody>
          <a:bodyPr vert="horz" lIns="91440" tIns="45720" rIns="91440" bIns="45720" rtlCol="0" anchor="t">
            <a:normAutofit fontScale="85000" lnSpcReduction="10000"/>
          </a:bodyPr>
          <a:lstStyle/>
          <a:p>
            <a:r>
              <a:rPr lang="en-US" b="1" dirty="0">
                <a:ea typeface="+mn-lt"/>
                <a:cs typeface="+mn-lt"/>
              </a:rPr>
              <a:t>FACETS</a:t>
            </a:r>
            <a:r>
              <a:rPr lang="en-US" dirty="0">
                <a:ea typeface="+mn-lt"/>
                <a:cs typeface="+mn-lt"/>
              </a:rPr>
              <a:t> (Fatigue: Applying Cognitive </a:t>
            </a:r>
            <a:r>
              <a:rPr lang="en-US" dirty="0" err="1">
                <a:ea typeface="+mn-lt"/>
                <a:cs typeface="+mn-lt"/>
              </a:rPr>
              <a:t>behavioural</a:t>
            </a:r>
            <a:r>
              <a:rPr lang="en-US" dirty="0">
                <a:ea typeface="+mn-lt"/>
                <a:cs typeface="+mn-lt"/>
              </a:rPr>
              <a:t> and Energy Effectiveness Techniques to </a:t>
            </a:r>
            <a:r>
              <a:rPr lang="en-US" dirty="0" err="1">
                <a:ea typeface="+mn-lt"/>
                <a:cs typeface="+mn-lt"/>
              </a:rPr>
              <a:t>LifeStyle</a:t>
            </a:r>
            <a:r>
              <a:rPr lang="en-US" dirty="0">
                <a:ea typeface="+mn-lt"/>
                <a:cs typeface="+mn-lt"/>
              </a:rPr>
              <a:t>)</a:t>
            </a:r>
            <a:r>
              <a:rPr lang="en-US" dirty="0" err="1">
                <a:ea typeface="+mn-lt"/>
                <a:cs typeface="+mn-lt"/>
              </a:rPr>
              <a:t>είν</a:t>
            </a:r>
            <a:r>
              <a:rPr lang="en-US" dirty="0">
                <a:ea typeface="+mn-lt"/>
                <a:cs typeface="+mn-lt"/>
              </a:rPr>
              <a:t>αι </a:t>
            </a:r>
            <a:r>
              <a:rPr lang="en-US" dirty="0" err="1">
                <a:ea typeface="+mn-lt"/>
                <a:cs typeface="+mn-lt"/>
              </a:rPr>
              <a:t>έν</a:t>
            </a:r>
            <a:r>
              <a:rPr lang="en-US" dirty="0">
                <a:ea typeface="+mn-lt"/>
                <a:cs typeface="+mn-lt"/>
              </a:rPr>
              <a:t>α </a:t>
            </a:r>
            <a:r>
              <a:rPr lang="en-US" dirty="0" err="1">
                <a:ea typeface="+mn-lt"/>
                <a:cs typeface="+mn-lt"/>
              </a:rPr>
              <a:t>ομ</a:t>
            </a:r>
            <a:r>
              <a:rPr lang="en-US" dirty="0">
                <a:ea typeface="+mn-lt"/>
                <a:cs typeface="+mn-lt"/>
              </a:rPr>
              <a:t>α</a:t>
            </a:r>
            <a:r>
              <a:rPr lang="en-US" dirty="0" err="1">
                <a:ea typeface="+mn-lt"/>
                <a:cs typeface="+mn-lt"/>
              </a:rPr>
              <a:t>δικό</a:t>
            </a:r>
            <a:r>
              <a:rPr lang="en-US" dirty="0">
                <a:ea typeface="+mn-lt"/>
                <a:cs typeface="+mn-lt"/>
              </a:rPr>
              <a:t> π</a:t>
            </a:r>
            <a:r>
              <a:rPr lang="en-US" dirty="0" err="1">
                <a:ea typeface="+mn-lt"/>
                <a:cs typeface="+mn-lt"/>
              </a:rPr>
              <a:t>ρόγρ</a:t>
            </a:r>
            <a:r>
              <a:rPr lang="en-US" dirty="0">
                <a:ea typeface="+mn-lt"/>
                <a:cs typeface="+mn-lt"/>
              </a:rPr>
              <a:t>α</a:t>
            </a:r>
            <a:r>
              <a:rPr lang="en-US" dirty="0" err="1">
                <a:ea typeface="+mn-lt"/>
                <a:cs typeface="+mn-lt"/>
              </a:rPr>
              <a:t>μμ</a:t>
            </a:r>
            <a:r>
              <a:rPr lang="en-US" dirty="0">
                <a:ea typeface="+mn-lt"/>
                <a:cs typeface="+mn-lt"/>
              </a:rPr>
              <a:t>α βα</a:t>
            </a:r>
            <a:r>
              <a:rPr lang="en-US" dirty="0" err="1">
                <a:ea typeface="+mn-lt"/>
                <a:cs typeface="+mn-lt"/>
              </a:rPr>
              <a:t>σισμένο</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στοιχεί</a:t>
            </a:r>
            <a:r>
              <a:rPr lang="en-US" dirty="0">
                <a:ea typeface="+mn-lt"/>
                <a:cs typeface="+mn-lt"/>
              </a:rPr>
              <a:t>α </a:t>
            </a:r>
            <a:r>
              <a:rPr lang="en-US" dirty="0" err="1">
                <a:ea typeface="+mn-lt"/>
                <a:cs typeface="+mn-lt"/>
              </a:rPr>
              <a:t>γι</a:t>
            </a:r>
            <a:r>
              <a:rPr lang="en-US" dirty="0">
                <a:ea typeface="+mn-lt"/>
                <a:cs typeface="+mn-lt"/>
              </a:rPr>
              <a:t>α </a:t>
            </a:r>
            <a:r>
              <a:rPr lang="en-US" dirty="0" err="1">
                <a:ea typeface="+mn-lt"/>
                <a:cs typeface="+mn-lt"/>
              </a:rPr>
              <a:t>άτομ</a:t>
            </a:r>
            <a:r>
              <a:rPr lang="en-US" dirty="0">
                <a:ea typeface="+mn-lt"/>
                <a:cs typeface="+mn-lt"/>
              </a:rPr>
              <a:t>α π</a:t>
            </a:r>
            <a:r>
              <a:rPr lang="en-US" dirty="0" err="1">
                <a:ea typeface="+mn-lt"/>
                <a:cs typeface="+mn-lt"/>
              </a:rPr>
              <a:t>ου</a:t>
            </a:r>
            <a:r>
              <a:rPr lang="en-US" dirty="0">
                <a:ea typeface="+mn-lt"/>
                <a:cs typeface="+mn-lt"/>
              </a:rPr>
              <a:t> </a:t>
            </a:r>
            <a:r>
              <a:rPr lang="en-US" dirty="0" err="1">
                <a:ea typeface="+mn-lt"/>
                <a:cs typeface="+mn-lt"/>
              </a:rPr>
              <a:t>ζουν</a:t>
            </a:r>
            <a:r>
              <a:rPr lang="en-US" dirty="0">
                <a:ea typeface="+mn-lt"/>
                <a:cs typeface="+mn-lt"/>
              </a:rPr>
              <a:t> </a:t>
            </a:r>
            <a:r>
              <a:rPr lang="en-US" dirty="0" err="1">
                <a:ea typeface="+mn-lt"/>
                <a:cs typeface="+mn-lt"/>
              </a:rPr>
              <a:t>με</a:t>
            </a:r>
            <a:r>
              <a:rPr lang="en-US" dirty="0">
                <a:ea typeface="+mn-lt"/>
                <a:cs typeface="+mn-lt"/>
              </a:rPr>
              <a:t> </a:t>
            </a:r>
            <a:r>
              <a:rPr lang="en-US" dirty="0" err="1">
                <a:ea typeface="+mn-lt"/>
                <a:cs typeface="+mn-lt"/>
              </a:rPr>
              <a:t>σκλήρυνση</a:t>
            </a:r>
            <a:r>
              <a:rPr lang="en-US" dirty="0">
                <a:ea typeface="+mn-lt"/>
                <a:cs typeface="+mn-lt"/>
              </a:rPr>
              <a:t> κα</a:t>
            </a:r>
            <a:r>
              <a:rPr lang="en-US" dirty="0" err="1">
                <a:ea typeface="+mn-lt"/>
                <a:cs typeface="+mn-lt"/>
              </a:rPr>
              <a:t>τά</a:t>
            </a:r>
            <a:r>
              <a:rPr lang="en-US" dirty="0">
                <a:ea typeface="+mn-lt"/>
                <a:cs typeface="+mn-lt"/>
              </a:rPr>
              <a:t> π</a:t>
            </a:r>
            <a:r>
              <a:rPr lang="en-US" dirty="0" err="1">
                <a:ea typeface="+mn-lt"/>
                <a:cs typeface="+mn-lt"/>
              </a:rPr>
              <a:t>λάκ</a:t>
            </a:r>
            <a:r>
              <a:rPr lang="en-US" dirty="0">
                <a:ea typeface="+mn-lt"/>
                <a:cs typeface="+mn-lt"/>
              </a:rPr>
              <a:t>ας. </a:t>
            </a:r>
            <a:r>
              <a:rPr lang="en-US" dirty="0" err="1">
                <a:ea typeface="+mn-lt"/>
                <a:cs typeface="+mn-lt"/>
              </a:rPr>
              <a:t>Έχει</a:t>
            </a:r>
            <a:r>
              <a:rPr lang="en-US" dirty="0">
                <a:ea typeface="+mn-lt"/>
                <a:cs typeface="+mn-lt"/>
              </a:rPr>
              <a:t> </a:t>
            </a:r>
            <a:r>
              <a:rPr lang="en-US" dirty="0" err="1">
                <a:ea typeface="+mn-lt"/>
                <a:cs typeface="+mn-lt"/>
              </a:rPr>
              <a:t>σχεδι</a:t>
            </a:r>
            <a:r>
              <a:rPr lang="en-US" dirty="0">
                <a:ea typeface="+mn-lt"/>
                <a:cs typeface="+mn-lt"/>
              </a:rPr>
              <a:t>α</a:t>
            </a:r>
            <a:r>
              <a:rPr lang="en-US" dirty="0" err="1">
                <a:ea typeface="+mn-lt"/>
                <a:cs typeface="+mn-lt"/>
              </a:rPr>
              <a:t>στεί</a:t>
            </a:r>
            <a:r>
              <a:rPr lang="en-US" dirty="0">
                <a:ea typeface="+mn-lt"/>
                <a:cs typeface="+mn-lt"/>
              </a:rPr>
              <a:t> </a:t>
            </a:r>
            <a:r>
              <a:rPr lang="en-US" dirty="0" err="1">
                <a:ea typeface="+mn-lt"/>
                <a:cs typeface="+mn-lt"/>
              </a:rPr>
              <a:t>γι</a:t>
            </a:r>
            <a:r>
              <a:rPr lang="en-US" dirty="0">
                <a:ea typeface="+mn-lt"/>
                <a:cs typeface="+mn-lt"/>
              </a:rPr>
              <a:t>α να σας β</a:t>
            </a:r>
            <a:r>
              <a:rPr lang="en-US" dirty="0" err="1">
                <a:ea typeface="+mn-lt"/>
                <a:cs typeface="+mn-lt"/>
              </a:rPr>
              <a:t>οηθήσει</a:t>
            </a:r>
            <a:r>
              <a:rPr lang="en-US" dirty="0">
                <a:ea typeface="+mn-lt"/>
                <a:cs typeface="+mn-lt"/>
              </a:rPr>
              <a:t> να </a:t>
            </a:r>
            <a:r>
              <a:rPr lang="en-US" dirty="0" err="1">
                <a:ea typeface="+mn-lt"/>
                <a:cs typeface="+mn-lt"/>
              </a:rPr>
              <a:t>μάθετε</a:t>
            </a:r>
            <a:r>
              <a:rPr lang="en-US" dirty="0">
                <a:ea typeface="+mn-lt"/>
                <a:cs typeface="+mn-lt"/>
              </a:rPr>
              <a:t> να </a:t>
            </a:r>
            <a:r>
              <a:rPr lang="en-US" dirty="0" err="1">
                <a:ea typeface="+mn-lt"/>
                <a:cs typeface="+mn-lt"/>
              </a:rPr>
              <a:t>δι</a:t>
            </a:r>
            <a:r>
              <a:rPr lang="en-US" dirty="0">
                <a:ea typeface="+mn-lt"/>
                <a:cs typeface="+mn-lt"/>
              </a:rPr>
              <a:t>α</a:t>
            </a:r>
            <a:r>
              <a:rPr lang="en-US" dirty="0" err="1">
                <a:ea typeface="+mn-lt"/>
                <a:cs typeface="+mn-lt"/>
              </a:rPr>
              <a:t>χειρίζεστε</a:t>
            </a:r>
            <a:r>
              <a:rPr lang="en-US" dirty="0">
                <a:ea typeface="+mn-lt"/>
                <a:cs typeface="+mn-lt"/>
              </a:rPr>
              <a:t> </a:t>
            </a:r>
            <a:r>
              <a:rPr lang="en-US" dirty="0" err="1">
                <a:ea typeface="+mn-lt"/>
                <a:cs typeface="+mn-lt"/>
              </a:rPr>
              <a:t>την</a:t>
            </a:r>
            <a:r>
              <a:rPr lang="en-US" dirty="0">
                <a:ea typeface="+mn-lt"/>
                <a:cs typeface="+mn-lt"/>
              </a:rPr>
              <a:t> </a:t>
            </a:r>
            <a:r>
              <a:rPr lang="en-US" dirty="0" err="1">
                <a:ea typeface="+mn-lt"/>
                <a:cs typeface="+mn-lt"/>
              </a:rPr>
              <a:t>κούρ</a:t>
            </a:r>
            <a:r>
              <a:rPr lang="en-US" dirty="0">
                <a:ea typeface="+mn-lt"/>
                <a:cs typeface="+mn-lt"/>
              </a:rPr>
              <a:t>α</a:t>
            </a:r>
            <a:r>
              <a:rPr lang="en-US" dirty="0" err="1">
                <a:ea typeface="+mn-lt"/>
                <a:cs typeface="+mn-lt"/>
              </a:rPr>
              <a:t>σή</a:t>
            </a:r>
            <a:r>
              <a:rPr lang="en-US" dirty="0">
                <a:ea typeface="+mn-lt"/>
                <a:cs typeface="+mn-lt"/>
              </a:rPr>
              <a:t> σας.</a:t>
            </a:r>
          </a:p>
          <a:p>
            <a:pPr marL="0" indent="0">
              <a:buNone/>
            </a:pPr>
            <a:r>
              <a:rPr lang="en-US" dirty="0" err="1">
                <a:ea typeface="+mn-lt"/>
                <a:cs typeface="+mn-lt"/>
              </a:rPr>
              <a:t>Το</a:t>
            </a:r>
            <a:r>
              <a:rPr lang="en-US" dirty="0">
                <a:ea typeface="+mn-lt"/>
                <a:cs typeface="+mn-lt"/>
              </a:rPr>
              <a:t> π</a:t>
            </a:r>
            <a:r>
              <a:rPr lang="en-US" dirty="0" err="1">
                <a:ea typeface="+mn-lt"/>
                <a:cs typeface="+mn-lt"/>
              </a:rPr>
              <a:t>ρόγρ</a:t>
            </a:r>
            <a:r>
              <a:rPr lang="en-US" dirty="0">
                <a:ea typeface="+mn-lt"/>
                <a:cs typeface="+mn-lt"/>
              </a:rPr>
              <a:t>α</a:t>
            </a:r>
            <a:r>
              <a:rPr lang="en-US" dirty="0" err="1">
                <a:ea typeface="+mn-lt"/>
                <a:cs typeface="+mn-lt"/>
              </a:rPr>
              <a:t>μμ</a:t>
            </a:r>
            <a:r>
              <a:rPr lang="en-US" dirty="0">
                <a:ea typeface="+mn-lt"/>
                <a:cs typeface="+mn-lt"/>
              </a:rPr>
              <a:t>α FACETS </a:t>
            </a:r>
            <a:r>
              <a:rPr lang="en-US" dirty="0" err="1">
                <a:ea typeface="+mn-lt"/>
                <a:cs typeface="+mn-lt"/>
              </a:rPr>
              <a:t>ενσωμ</a:t>
            </a:r>
            <a:r>
              <a:rPr lang="en-US" dirty="0">
                <a:ea typeface="+mn-lt"/>
                <a:cs typeface="+mn-lt"/>
              </a:rPr>
              <a:t>α</a:t>
            </a:r>
            <a:r>
              <a:rPr lang="en-US" dirty="0" err="1">
                <a:ea typeface="+mn-lt"/>
                <a:cs typeface="+mn-lt"/>
              </a:rPr>
              <a:t>τώνει</a:t>
            </a:r>
            <a:r>
              <a:rPr lang="en-US" dirty="0">
                <a:ea typeface="+mn-lt"/>
                <a:cs typeface="+mn-lt"/>
              </a:rPr>
              <a:t> </a:t>
            </a:r>
            <a:r>
              <a:rPr lang="en-US" dirty="0" err="1">
                <a:ea typeface="+mn-lt"/>
                <a:cs typeface="+mn-lt"/>
              </a:rPr>
              <a:t>τεχνικές</a:t>
            </a:r>
            <a:r>
              <a:rPr lang="en-US" dirty="0">
                <a:ea typeface="+mn-lt"/>
                <a:cs typeface="+mn-lt"/>
              </a:rPr>
              <a:t> «</a:t>
            </a:r>
            <a:r>
              <a:rPr lang="en-US" dirty="0" err="1">
                <a:ea typeface="+mn-lt"/>
                <a:cs typeface="+mn-lt"/>
              </a:rPr>
              <a:t>ενεργει</a:t>
            </a:r>
            <a:r>
              <a:rPr lang="en-US" dirty="0">
                <a:ea typeface="+mn-lt"/>
                <a:cs typeface="+mn-lt"/>
              </a:rPr>
              <a:t>α</a:t>
            </a:r>
            <a:r>
              <a:rPr lang="en-US" dirty="0" err="1">
                <a:ea typeface="+mn-lt"/>
                <a:cs typeface="+mn-lt"/>
              </a:rPr>
              <a:t>κής</a:t>
            </a:r>
            <a:r>
              <a:rPr lang="en-US" dirty="0">
                <a:ea typeface="+mn-lt"/>
                <a:cs typeface="+mn-lt"/>
              </a:rPr>
              <a:t> απ</a:t>
            </a:r>
            <a:r>
              <a:rPr lang="en-US" dirty="0" err="1">
                <a:ea typeface="+mn-lt"/>
                <a:cs typeface="+mn-lt"/>
              </a:rPr>
              <a:t>οτελεσμ</a:t>
            </a:r>
            <a:r>
              <a:rPr lang="en-US" dirty="0">
                <a:ea typeface="+mn-lt"/>
                <a:cs typeface="+mn-lt"/>
              </a:rPr>
              <a:t>α</a:t>
            </a:r>
            <a:r>
              <a:rPr lang="en-US" dirty="0" err="1">
                <a:ea typeface="+mn-lt"/>
                <a:cs typeface="+mn-lt"/>
              </a:rPr>
              <a:t>τικότητ</a:t>
            </a:r>
            <a:r>
              <a:rPr lang="en-US" dirty="0">
                <a:ea typeface="+mn-lt"/>
                <a:cs typeface="+mn-lt"/>
              </a:rPr>
              <a:t>ας» και </a:t>
            </a:r>
            <a:r>
              <a:rPr lang="en-US" dirty="0" err="1">
                <a:ea typeface="+mn-lt"/>
                <a:cs typeface="+mn-lt"/>
              </a:rPr>
              <a:t>τρό</a:t>
            </a:r>
            <a:r>
              <a:rPr lang="en-US" dirty="0">
                <a:ea typeface="+mn-lt"/>
                <a:cs typeface="+mn-lt"/>
              </a:rPr>
              <a:t>π</a:t>
            </a:r>
            <a:r>
              <a:rPr lang="en-US" dirty="0" err="1">
                <a:ea typeface="+mn-lt"/>
                <a:cs typeface="+mn-lt"/>
              </a:rPr>
              <a:t>ους</a:t>
            </a:r>
            <a:r>
              <a:rPr lang="en-US" dirty="0">
                <a:ea typeface="+mn-lt"/>
                <a:cs typeface="+mn-lt"/>
              </a:rPr>
              <a:t> </a:t>
            </a:r>
            <a:r>
              <a:rPr lang="en-US" dirty="0" err="1">
                <a:ea typeface="+mn-lt"/>
                <a:cs typeface="+mn-lt"/>
              </a:rPr>
              <a:t>γι</a:t>
            </a:r>
            <a:r>
              <a:rPr lang="en-US" dirty="0">
                <a:ea typeface="+mn-lt"/>
                <a:cs typeface="+mn-lt"/>
              </a:rPr>
              <a:t>α να </a:t>
            </a:r>
            <a:r>
              <a:rPr lang="en-US" dirty="0" err="1">
                <a:ea typeface="+mn-lt"/>
                <a:cs typeface="+mn-lt"/>
              </a:rPr>
              <a:t>μεγιστο</a:t>
            </a:r>
            <a:r>
              <a:rPr lang="en-US" dirty="0">
                <a:ea typeface="+mn-lt"/>
                <a:cs typeface="+mn-lt"/>
              </a:rPr>
              <a:t>π</a:t>
            </a:r>
            <a:r>
              <a:rPr lang="en-US" dirty="0" err="1">
                <a:ea typeface="+mn-lt"/>
                <a:cs typeface="+mn-lt"/>
              </a:rPr>
              <a:t>οιήσετε</a:t>
            </a:r>
            <a:r>
              <a:rPr lang="en-US" dirty="0">
                <a:ea typeface="+mn-lt"/>
                <a:cs typeface="+mn-lt"/>
              </a:rPr>
              <a:t> </a:t>
            </a:r>
            <a:r>
              <a:rPr lang="en-US" dirty="0" err="1">
                <a:ea typeface="+mn-lt"/>
                <a:cs typeface="+mn-lt"/>
              </a:rPr>
              <a:t>την</a:t>
            </a:r>
            <a:r>
              <a:rPr lang="en-US" dirty="0">
                <a:ea typeface="+mn-lt"/>
                <a:cs typeface="+mn-lt"/>
              </a:rPr>
              <a:t> </a:t>
            </a:r>
            <a:r>
              <a:rPr lang="en-US" dirty="0" err="1">
                <a:ea typeface="+mn-lt"/>
                <a:cs typeface="+mn-lt"/>
              </a:rPr>
              <a:t>ενέργειά</a:t>
            </a:r>
            <a:r>
              <a:rPr lang="en-US" dirty="0">
                <a:ea typeface="+mn-lt"/>
                <a:cs typeface="+mn-lt"/>
              </a:rPr>
              <a:t> σας, κα</a:t>
            </a:r>
            <a:r>
              <a:rPr lang="en-US" dirty="0" err="1">
                <a:ea typeface="+mn-lt"/>
                <a:cs typeface="+mn-lt"/>
              </a:rPr>
              <a:t>θώς</a:t>
            </a:r>
            <a:r>
              <a:rPr lang="en-US" dirty="0">
                <a:ea typeface="+mn-lt"/>
                <a:cs typeface="+mn-lt"/>
              </a:rPr>
              <a:t> και </a:t>
            </a:r>
            <a:r>
              <a:rPr lang="en-US" dirty="0" err="1">
                <a:ea typeface="+mn-lt"/>
                <a:cs typeface="+mn-lt"/>
              </a:rPr>
              <a:t>γνωστικές</a:t>
            </a:r>
            <a:r>
              <a:rPr lang="en-US" dirty="0">
                <a:ea typeface="+mn-lt"/>
                <a:cs typeface="+mn-lt"/>
              </a:rPr>
              <a:t> </a:t>
            </a:r>
            <a:r>
              <a:rPr lang="en-US" dirty="0" err="1">
                <a:ea typeface="+mn-lt"/>
                <a:cs typeface="+mn-lt"/>
              </a:rPr>
              <a:t>συμ</a:t>
            </a:r>
            <a:r>
              <a:rPr lang="en-US" dirty="0">
                <a:ea typeface="+mn-lt"/>
                <a:cs typeface="+mn-lt"/>
              </a:rPr>
              <a:t>π</a:t>
            </a:r>
            <a:r>
              <a:rPr lang="en-US" dirty="0" err="1">
                <a:ea typeface="+mn-lt"/>
                <a:cs typeface="+mn-lt"/>
              </a:rPr>
              <a:t>εριφορικές</a:t>
            </a:r>
            <a:r>
              <a:rPr lang="en-US" dirty="0">
                <a:ea typeface="+mn-lt"/>
                <a:cs typeface="+mn-lt"/>
              </a:rPr>
              <a:t> </a:t>
            </a:r>
            <a:r>
              <a:rPr lang="en-US" dirty="0" err="1">
                <a:ea typeface="+mn-lt"/>
                <a:cs typeface="+mn-lt"/>
              </a:rPr>
              <a:t>στρ</a:t>
            </a:r>
            <a:r>
              <a:rPr lang="en-US" dirty="0">
                <a:ea typeface="+mn-lt"/>
                <a:cs typeface="+mn-lt"/>
              </a:rPr>
              <a:t>α</a:t>
            </a:r>
            <a:r>
              <a:rPr lang="en-US" dirty="0" err="1">
                <a:ea typeface="+mn-lt"/>
                <a:cs typeface="+mn-lt"/>
              </a:rPr>
              <a:t>τηγικές</a:t>
            </a:r>
            <a:r>
              <a:rPr lang="en-US" dirty="0">
                <a:ea typeface="+mn-lt"/>
                <a:cs typeface="+mn-lt"/>
              </a:rPr>
              <a:t> και </a:t>
            </a:r>
            <a:r>
              <a:rPr lang="en-US" dirty="0" err="1">
                <a:ea typeface="+mn-lt"/>
                <a:cs typeface="+mn-lt"/>
              </a:rPr>
              <a:t>χρήσιμους</a:t>
            </a:r>
            <a:r>
              <a:rPr lang="en-US" dirty="0">
                <a:ea typeface="+mn-lt"/>
                <a:cs typeface="+mn-lt"/>
              </a:rPr>
              <a:t> </a:t>
            </a:r>
            <a:r>
              <a:rPr lang="en-US" dirty="0" err="1">
                <a:ea typeface="+mn-lt"/>
                <a:cs typeface="+mn-lt"/>
              </a:rPr>
              <a:t>τρό</a:t>
            </a:r>
            <a:r>
              <a:rPr lang="en-US" dirty="0">
                <a:ea typeface="+mn-lt"/>
                <a:cs typeface="+mn-lt"/>
              </a:rPr>
              <a:t>π</a:t>
            </a:r>
            <a:r>
              <a:rPr lang="en-US" dirty="0" err="1">
                <a:ea typeface="+mn-lt"/>
                <a:cs typeface="+mn-lt"/>
              </a:rPr>
              <a:t>ους</a:t>
            </a:r>
            <a:r>
              <a:rPr lang="en-US" dirty="0">
                <a:ea typeface="+mn-lt"/>
                <a:cs typeface="+mn-lt"/>
              </a:rPr>
              <a:t> </a:t>
            </a:r>
            <a:r>
              <a:rPr lang="en-US" dirty="0" err="1">
                <a:ea typeface="+mn-lt"/>
                <a:cs typeface="+mn-lt"/>
              </a:rPr>
              <a:t>σκέψης</a:t>
            </a:r>
            <a:r>
              <a:rPr lang="en-US" dirty="0">
                <a:ea typeface="+mn-lt"/>
                <a:cs typeface="+mn-lt"/>
              </a:rPr>
              <a:t> </a:t>
            </a:r>
            <a:r>
              <a:rPr lang="en-US" dirty="0" err="1">
                <a:ea typeface="+mn-lt"/>
                <a:cs typeface="+mn-lt"/>
              </a:rPr>
              <a:t>γι</a:t>
            </a:r>
            <a:r>
              <a:rPr lang="en-US" dirty="0">
                <a:ea typeface="+mn-lt"/>
                <a:cs typeface="+mn-lt"/>
              </a:rPr>
              <a:t>α </a:t>
            </a:r>
            <a:r>
              <a:rPr lang="en-US" dirty="0" err="1">
                <a:ea typeface="+mn-lt"/>
                <a:cs typeface="+mn-lt"/>
              </a:rPr>
              <a:t>την</a:t>
            </a:r>
            <a:r>
              <a:rPr lang="en-US" dirty="0">
                <a:ea typeface="+mn-lt"/>
                <a:cs typeface="+mn-lt"/>
              </a:rPr>
              <a:t> </a:t>
            </a:r>
            <a:r>
              <a:rPr lang="en-US" dirty="0" err="1">
                <a:ea typeface="+mn-lt"/>
                <a:cs typeface="+mn-lt"/>
              </a:rPr>
              <a:t>κούρ</a:t>
            </a:r>
            <a:r>
              <a:rPr lang="en-US" dirty="0">
                <a:ea typeface="+mn-lt"/>
                <a:cs typeface="+mn-lt"/>
              </a:rPr>
              <a:t>α</a:t>
            </a:r>
            <a:r>
              <a:rPr lang="en-US" dirty="0" err="1">
                <a:ea typeface="+mn-lt"/>
                <a:cs typeface="+mn-lt"/>
              </a:rPr>
              <a:t>ση</a:t>
            </a:r>
            <a:br>
              <a:rPr lang="en-US" dirty="0">
                <a:ea typeface="+mn-lt"/>
                <a:cs typeface="+mn-lt"/>
              </a:rPr>
            </a:br>
            <a:r>
              <a:rPr lang="en-US" dirty="0">
                <a:highlight>
                  <a:srgbClr val="FFFF00"/>
                </a:highlight>
                <a:ea typeface="+mn-lt"/>
                <a:cs typeface="+mn-lt"/>
              </a:rPr>
              <a:t> </a:t>
            </a:r>
            <a:r>
              <a:rPr lang="en-US" dirty="0">
                <a:highlight>
                  <a:srgbClr val="FFFF00"/>
                </a:highlight>
                <a:ea typeface="+mn-lt"/>
                <a:cs typeface="+mn-lt"/>
                <a:hlinkClick r:id="rId2"/>
              </a:rPr>
              <a:t>https://www.ms.org.au/support-services/education/facets.aspx</a:t>
            </a:r>
            <a:r>
              <a:rPr lang="en-US" dirty="0">
                <a:ea typeface="+mn-lt"/>
                <a:cs typeface="+mn-lt"/>
              </a:rPr>
              <a:t>   </a:t>
            </a:r>
            <a:endParaRPr lang="en-US" dirty="0" err="1"/>
          </a:p>
          <a:p>
            <a:r>
              <a:rPr lang="en-US" b="1" dirty="0">
                <a:ea typeface="+mn-lt"/>
                <a:cs typeface="+mn-lt"/>
              </a:rPr>
              <a:t>Face to face –format  </a:t>
            </a:r>
            <a:r>
              <a:rPr lang="en-US" dirty="0">
                <a:ea typeface="+mn-lt"/>
                <a:cs typeface="+mn-lt"/>
              </a:rPr>
              <a:t> </a:t>
            </a:r>
            <a:r>
              <a:rPr lang="en-US" dirty="0" err="1">
                <a:ea typeface="+mn-lt"/>
                <a:cs typeface="+mn-lt"/>
              </a:rPr>
              <a:t>δύο</a:t>
            </a:r>
            <a:r>
              <a:rPr lang="en-US" dirty="0">
                <a:ea typeface="+mn-lt"/>
                <a:cs typeface="+mn-lt"/>
              </a:rPr>
              <a:t> μα</a:t>
            </a:r>
            <a:r>
              <a:rPr lang="en-US" dirty="0" err="1">
                <a:ea typeface="+mn-lt"/>
                <a:cs typeface="+mn-lt"/>
              </a:rPr>
              <a:t>θήμ</a:t>
            </a:r>
            <a:r>
              <a:rPr lang="en-US" dirty="0">
                <a:ea typeface="+mn-lt"/>
                <a:cs typeface="+mn-lt"/>
              </a:rPr>
              <a:t>ατα </a:t>
            </a:r>
            <a:r>
              <a:rPr lang="en-US" dirty="0" err="1">
                <a:ea typeface="+mn-lt"/>
                <a:cs typeface="+mn-lt"/>
              </a:rPr>
              <a:t>διάρκει</a:t>
            </a:r>
            <a:r>
              <a:rPr lang="en-US" dirty="0">
                <a:ea typeface="+mn-lt"/>
                <a:cs typeface="+mn-lt"/>
              </a:rPr>
              <a:t>ας 6 εβ</a:t>
            </a:r>
            <a:r>
              <a:rPr lang="en-US" dirty="0" err="1">
                <a:ea typeface="+mn-lt"/>
                <a:cs typeface="+mn-lt"/>
              </a:rPr>
              <a:t>δομάδων</a:t>
            </a:r>
            <a:r>
              <a:rPr lang="en-US" dirty="0">
                <a:ea typeface="+mn-lt"/>
                <a:cs typeface="+mn-lt"/>
              </a:rPr>
              <a:t> </a:t>
            </a:r>
            <a:r>
              <a:rPr lang="en-US" dirty="0" err="1">
                <a:ea typeface="+mn-lt"/>
                <a:cs typeface="+mn-lt"/>
              </a:rPr>
              <a:t>ενθ</a:t>
            </a:r>
            <a:r>
              <a:rPr lang="en-US" dirty="0">
                <a:ea typeface="+mn-lt"/>
                <a:cs typeface="+mn-lt"/>
              </a:rPr>
              <a:t>α</a:t>
            </a:r>
            <a:r>
              <a:rPr lang="en-US" dirty="0" err="1">
                <a:ea typeface="+mn-lt"/>
                <a:cs typeface="+mn-lt"/>
              </a:rPr>
              <a:t>ρρύνουν</a:t>
            </a:r>
            <a:r>
              <a:rPr lang="en-US" dirty="0">
                <a:ea typeface="+mn-lt"/>
                <a:cs typeface="+mn-lt"/>
              </a:rPr>
              <a:t> </a:t>
            </a:r>
            <a:r>
              <a:rPr lang="en-US" dirty="0" err="1">
                <a:ea typeface="+mn-lt"/>
                <a:cs typeface="+mn-lt"/>
              </a:rPr>
              <a:t>την</a:t>
            </a:r>
            <a:r>
              <a:rPr lang="en-US" dirty="0">
                <a:ea typeface="+mn-lt"/>
                <a:cs typeface="+mn-lt"/>
              </a:rPr>
              <a:t> </a:t>
            </a:r>
            <a:r>
              <a:rPr lang="en-US" dirty="0" err="1">
                <a:ea typeface="+mn-lt"/>
                <a:cs typeface="+mn-lt"/>
              </a:rPr>
              <a:t>ενεργή</a:t>
            </a:r>
            <a:r>
              <a:rPr lang="en-US" dirty="0">
                <a:ea typeface="+mn-lt"/>
                <a:cs typeface="+mn-lt"/>
              </a:rPr>
              <a:t> </a:t>
            </a:r>
            <a:r>
              <a:rPr lang="en-US" dirty="0" err="1">
                <a:ea typeface="+mn-lt"/>
                <a:cs typeface="+mn-lt"/>
              </a:rPr>
              <a:t>συμμετοχή</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έργ</a:t>
            </a:r>
            <a:r>
              <a:rPr lang="en-US" dirty="0">
                <a:ea typeface="+mn-lt"/>
                <a:cs typeface="+mn-lt"/>
              </a:rPr>
              <a:t>α και </a:t>
            </a:r>
            <a:r>
              <a:rPr lang="en-US" dirty="0" err="1">
                <a:ea typeface="+mn-lt"/>
                <a:cs typeface="+mn-lt"/>
              </a:rPr>
              <a:t>τονίζουν</a:t>
            </a:r>
            <a:r>
              <a:rPr lang="en-US" dirty="0">
                <a:ea typeface="+mn-lt"/>
                <a:cs typeface="+mn-lt"/>
              </a:rPr>
              <a:t> </a:t>
            </a:r>
            <a:r>
              <a:rPr lang="en-US" dirty="0" err="1">
                <a:ea typeface="+mn-lt"/>
                <a:cs typeface="+mn-lt"/>
              </a:rPr>
              <a:t>τη</a:t>
            </a:r>
            <a:r>
              <a:rPr lang="en-US" dirty="0">
                <a:ea typeface="+mn-lt"/>
                <a:cs typeface="+mn-lt"/>
              </a:rPr>
              <a:t> </a:t>
            </a:r>
            <a:r>
              <a:rPr lang="en-US" dirty="0" err="1">
                <a:ea typeface="+mn-lt"/>
                <a:cs typeface="+mn-lt"/>
              </a:rPr>
              <a:t>σημ</a:t>
            </a:r>
            <a:r>
              <a:rPr lang="en-US" dirty="0">
                <a:ea typeface="+mn-lt"/>
                <a:cs typeface="+mn-lt"/>
              </a:rPr>
              <a:t>α</a:t>
            </a:r>
            <a:r>
              <a:rPr lang="en-US" dirty="0" err="1">
                <a:ea typeface="+mn-lt"/>
                <a:cs typeface="+mn-lt"/>
              </a:rPr>
              <a:t>σί</a:t>
            </a:r>
            <a:r>
              <a:rPr lang="en-US" dirty="0">
                <a:ea typeface="+mn-lt"/>
                <a:cs typeface="+mn-lt"/>
              </a:rPr>
              <a:t>α </a:t>
            </a:r>
            <a:r>
              <a:rPr lang="en-US" dirty="0" err="1">
                <a:ea typeface="+mn-lt"/>
                <a:cs typeface="+mn-lt"/>
              </a:rPr>
              <a:t>της</a:t>
            </a:r>
            <a:r>
              <a:rPr lang="en-US" dirty="0">
                <a:ea typeface="+mn-lt"/>
                <a:cs typeface="+mn-lt"/>
              </a:rPr>
              <a:t> </a:t>
            </a:r>
            <a:r>
              <a:rPr lang="en-US" dirty="0" err="1">
                <a:ea typeface="+mn-lt"/>
                <a:cs typeface="+mn-lt"/>
              </a:rPr>
              <a:t>ισορρο</a:t>
            </a:r>
            <a:r>
              <a:rPr lang="en-US" dirty="0">
                <a:ea typeface="+mn-lt"/>
                <a:cs typeface="+mn-lt"/>
              </a:rPr>
              <a:t>π</a:t>
            </a:r>
            <a:r>
              <a:rPr lang="en-US" dirty="0" err="1">
                <a:ea typeface="+mn-lt"/>
                <a:cs typeface="+mn-lt"/>
              </a:rPr>
              <a:t>ημένης</a:t>
            </a:r>
            <a:r>
              <a:rPr lang="en-US" dirty="0">
                <a:ea typeface="+mn-lt"/>
                <a:cs typeface="+mn-lt"/>
              </a:rPr>
              <a:t> α</a:t>
            </a:r>
            <a:r>
              <a:rPr lang="en-US" dirty="0" err="1">
                <a:ea typeface="+mn-lt"/>
                <a:cs typeface="+mn-lt"/>
              </a:rPr>
              <a:t>λληλε</a:t>
            </a:r>
            <a:r>
              <a:rPr lang="en-US" dirty="0">
                <a:ea typeface="+mn-lt"/>
                <a:cs typeface="+mn-lt"/>
              </a:rPr>
              <a:t>π</a:t>
            </a:r>
            <a:r>
              <a:rPr lang="en-US" dirty="0" err="1">
                <a:ea typeface="+mn-lt"/>
                <a:cs typeface="+mn-lt"/>
              </a:rPr>
              <a:t>ίδρ</a:t>
            </a:r>
            <a:r>
              <a:rPr lang="en-US" dirty="0">
                <a:ea typeface="+mn-lt"/>
                <a:cs typeface="+mn-lt"/>
              </a:rPr>
              <a:t>α</a:t>
            </a:r>
            <a:r>
              <a:rPr lang="en-US" dirty="0" err="1">
                <a:ea typeface="+mn-lt"/>
                <a:cs typeface="+mn-lt"/>
              </a:rPr>
              <a:t>σης</a:t>
            </a:r>
            <a:r>
              <a:rPr lang="en-US" dirty="0">
                <a:ea typeface="+mn-lt"/>
                <a:cs typeface="+mn-lt"/>
              </a:rPr>
              <a:t> </a:t>
            </a:r>
            <a:r>
              <a:rPr lang="en-US" dirty="0" err="1">
                <a:ea typeface="+mn-lt"/>
                <a:cs typeface="+mn-lt"/>
              </a:rPr>
              <a:t>μετ</a:t>
            </a:r>
            <a:r>
              <a:rPr lang="en-US" dirty="0">
                <a:ea typeface="+mn-lt"/>
                <a:cs typeface="+mn-lt"/>
              </a:rPr>
              <a:t>α</a:t>
            </a:r>
            <a:r>
              <a:rPr lang="en-US" dirty="0" err="1">
                <a:ea typeface="+mn-lt"/>
                <a:cs typeface="+mn-lt"/>
              </a:rPr>
              <a:t>ξύ</a:t>
            </a:r>
            <a:r>
              <a:rPr lang="en-US" dirty="0">
                <a:ea typeface="+mn-lt"/>
                <a:cs typeface="+mn-lt"/>
              </a:rPr>
              <a:t> π</a:t>
            </a:r>
            <a:r>
              <a:rPr lang="en-US" dirty="0" err="1">
                <a:ea typeface="+mn-lt"/>
                <a:cs typeface="+mn-lt"/>
              </a:rPr>
              <a:t>ροσω</a:t>
            </a:r>
            <a:r>
              <a:rPr lang="en-US" dirty="0">
                <a:ea typeface="+mn-lt"/>
                <a:cs typeface="+mn-lt"/>
              </a:rPr>
              <a:t>π</a:t>
            </a:r>
            <a:r>
              <a:rPr lang="en-US" dirty="0" err="1">
                <a:ea typeface="+mn-lt"/>
                <a:cs typeface="+mn-lt"/>
              </a:rPr>
              <a:t>ικών</a:t>
            </a:r>
            <a:r>
              <a:rPr lang="en-US" dirty="0">
                <a:ea typeface="+mn-lt"/>
                <a:cs typeface="+mn-lt"/>
              </a:rPr>
              <a:t> και π</a:t>
            </a:r>
            <a:r>
              <a:rPr lang="en-US" dirty="0" err="1">
                <a:ea typeface="+mn-lt"/>
                <a:cs typeface="+mn-lt"/>
              </a:rPr>
              <a:t>ερι</a:t>
            </a:r>
            <a:r>
              <a:rPr lang="en-US" dirty="0">
                <a:ea typeface="+mn-lt"/>
                <a:cs typeface="+mn-lt"/>
              </a:rPr>
              <a:t>βα</a:t>
            </a:r>
            <a:r>
              <a:rPr lang="en-US" dirty="0" err="1">
                <a:ea typeface="+mn-lt"/>
                <a:cs typeface="+mn-lt"/>
              </a:rPr>
              <a:t>λλοντικών</a:t>
            </a:r>
            <a:r>
              <a:rPr lang="en-US" dirty="0">
                <a:ea typeface="+mn-lt"/>
                <a:cs typeface="+mn-lt"/>
              </a:rPr>
              <a:t> παρα</a:t>
            </a:r>
            <a:r>
              <a:rPr lang="en-US" dirty="0" err="1">
                <a:ea typeface="+mn-lt"/>
                <a:cs typeface="+mn-lt"/>
              </a:rPr>
              <a:t>γόντων</a:t>
            </a:r>
            <a:r>
              <a:rPr lang="en-US" dirty="0">
                <a:ea typeface="+mn-lt"/>
                <a:cs typeface="+mn-lt"/>
              </a:rPr>
              <a:t>. Τα </a:t>
            </a:r>
            <a:r>
              <a:rPr lang="en-US" dirty="0" err="1">
                <a:ea typeface="+mn-lt"/>
                <a:cs typeface="+mn-lt"/>
              </a:rPr>
              <a:t>άτομ</a:t>
            </a:r>
            <a:r>
              <a:rPr lang="en-US" dirty="0">
                <a:ea typeface="+mn-lt"/>
                <a:cs typeface="+mn-lt"/>
              </a:rPr>
              <a:t>α </a:t>
            </a:r>
            <a:r>
              <a:rPr lang="en-US" dirty="0" err="1">
                <a:ea typeface="+mn-lt"/>
                <a:cs typeface="+mn-lt"/>
              </a:rPr>
              <a:t>με</a:t>
            </a:r>
            <a:r>
              <a:rPr lang="en-US" dirty="0">
                <a:ea typeface="+mn-lt"/>
                <a:cs typeface="+mn-lt"/>
              </a:rPr>
              <a:t> </a:t>
            </a:r>
            <a:r>
              <a:rPr lang="en-US" dirty="0" err="1">
                <a:ea typeface="+mn-lt"/>
                <a:cs typeface="+mn-lt"/>
              </a:rPr>
              <a:t>σκλήρυνση</a:t>
            </a:r>
            <a:r>
              <a:rPr lang="en-US" dirty="0">
                <a:ea typeface="+mn-lt"/>
                <a:cs typeface="+mn-lt"/>
              </a:rPr>
              <a:t> κα</a:t>
            </a:r>
            <a:r>
              <a:rPr lang="en-US" dirty="0" err="1">
                <a:ea typeface="+mn-lt"/>
                <a:cs typeface="+mn-lt"/>
              </a:rPr>
              <a:t>τά</a:t>
            </a:r>
            <a:r>
              <a:rPr lang="en-US" dirty="0">
                <a:ea typeface="+mn-lt"/>
                <a:cs typeface="+mn-lt"/>
              </a:rPr>
              <a:t> π</a:t>
            </a:r>
            <a:r>
              <a:rPr lang="en-US" dirty="0" err="1">
                <a:ea typeface="+mn-lt"/>
                <a:cs typeface="+mn-lt"/>
              </a:rPr>
              <a:t>λάκ</a:t>
            </a:r>
            <a:r>
              <a:rPr lang="en-US" dirty="0">
                <a:ea typeface="+mn-lt"/>
                <a:cs typeface="+mn-lt"/>
              </a:rPr>
              <a:t>ας μπ</a:t>
            </a:r>
            <a:r>
              <a:rPr lang="en-US" dirty="0" err="1">
                <a:ea typeface="+mn-lt"/>
                <a:cs typeface="+mn-lt"/>
              </a:rPr>
              <a:t>ορούν</a:t>
            </a:r>
            <a:r>
              <a:rPr lang="en-US" dirty="0">
                <a:ea typeface="+mn-lt"/>
                <a:cs typeface="+mn-lt"/>
              </a:rPr>
              <a:t> να επ</a:t>
            </a:r>
            <a:r>
              <a:rPr lang="en-US" dirty="0" err="1">
                <a:ea typeface="+mn-lt"/>
                <a:cs typeface="+mn-lt"/>
              </a:rPr>
              <a:t>ωφεληθούν</a:t>
            </a:r>
            <a:r>
              <a:rPr lang="en-US" dirty="0">
                <a:ea typeface="+mn-lt"/>
                <a:cs typeface="+mn-lt"/>
              </a:rPr>
              <a:t> από α</a:t>
            </a:r>
            <a:r>
              <a:rPr lang="en-US" dirty="0" err="1">
                <a:ea typeface="+mn-lt"/>
                <a:cs typeface="+mn-lt"/>
              </a:rPr>
              <a:t>υτά</a:t>
            </a:r>
            <a:r>
              <a:rPr lang="en-US" dirty="0">
                <a:ea typeface="+mn-lt"/>
                <a:cs typeface="+mn-lt"/>
              </a:rPr>
              <a:t> τα μα</a:t>
            </a:r>
            <a:r>
              <a:rPr lang="en-US" dirty="0" err="1">
                <a:ea typeface="+mn-lt"/>
                <a:cs typeface="+mn-lt"/>
              </a:rPr>
              <a:t>θήμ</a:t>
            </a:r>
            <a:r>
              <a:rPr lang="en-US" dirty="0">
                <a:ea typeface="+mn-lt"/>
                <a:cs typeface="+mn-lt"/>
              </a:rPr>
              <a:t>ατα </a:t>
            </a:r>
            <a:r>
              <a:rPr lang="en-US" dirty="0" err="1">
                <a:ea typeface="+mn-lt"/>
                <a:cs typeface="+mn-lt"/>
              </a:rPr>
              <a:t>με</a:t>
            </a:r>
            <a:r>
              <a:rPr lang="en-US" dirty="0">
                <a:ea typeface="+mn-lt"/>
                <a:cs typeface="+mn-lt"/>
              </a:rPr>
              <a:t> β</a:t>
            </a:r>
            <a:r>
              <a:rPr lang="en-US" dirty="0" err="1">
                <a:ea typeface="+mn-lt"/>
                <a:cs typeface="+mn-lt"/>
              </a:rPr>
              <a:t>άση</a:t>
            </a:r>
            <a:r>
              <a:rPr lang="en-US" dirty="0">
                <a:ea typeface="+mn-lt"/>
                <a:cs typeface="+mn-lt"/>
              </a:rPr>
              <a:t> </a:t>
            </a:r>
            <a:r>
              <a:rPr lang="en-US" dirty="0" err="1">
                <a:ea typeface="+mn-lt"/>
                <a:cs typeface="+mn-lt"/>
              </a:rPr>
              <a:t>το</a:t>
            </a:r>
            <a:r>
              <a:rPr lang="en-US" dirty="0">
                <a:ea typeface="+mn-lt"/>
                <a:cs typeface="+mn-lt"/>
              </a:rPr>
              <a:t> β</a:t>
            </a:r>
            <a:r>
              <a:rPr lang="en-US" dirty="0" err="1">
                <a:ea typeface="+mn-lt"/>
                <a:cs typeface="+mn-lt"/>
              </a:rPr>
              <a:t>ελτιωμένο</a:t>
            </a:r>
            <a:r>
              <a:rPr lang="en-US" dirty="0">
                <a:ea typeface="+mn-lt"/>
                <a:cs typeface="+mn-lt"/>
              </a:rPr>
              <a:t> α</a:t>
            </a:r>
            <a:r>
              <a:rPr lang="en-US" dirty="0" err="1">
                <a:ea typeface="+mn-lt"/>
                <a:cs typeface="+mn-lt"/>
              </a:rPr>
              <a:t>ντίκτυ</a:t>
            </a:r>
            <a:r>
              <a:rPr lang="en-US" dirty="0">
                <a:ea typeface="+mn-lt"/>
                <a:cs typeface="+mn-lt"/>
              </a:rPr>
              <a:t>πο π</a:t>
            </a:r>
            <a:r>
              <a:rPr lang="en-US" dirty="0" err="1">
                <a:ea typeface="+mn-lt"/>
                <a:cs typeface="+mn-lt"/>
              </a:rPr>
              <a:t>ου</a:t>
            </a:r>
            <a:r>
              <a:rPr lang="en-US" dirty="0">
                <a:ea typeface="+mn-lt"/>
                <a:cs typeface="+mn-lt"/>
              </a:rPr>
              <a:t> </a:t>
            </a:r>
            <a:r>
              <a:rPr lang="en-US" dirty="0" err="1">
                <a:ea typeface="+mn-lt"/>
                <a:cs typeface="+mn-lt"/>
              </a:rPr>
              <a:t>έχει</a:t>
            </a:r>
            <a:r>
              <a:rPr lang="en-US" dirty="0">
                <a:ea typeface="+mn-lt"/>
                <a:cs typeface="+mn-lt"/>
              </a:rPr>
              <a:t> </a:t>
            </a:r>
            <a:r>
              <a:rPr lang="en-US" dirty="0" err="1">
                <a:ea typeface="+mn-lt"/>
                <a:cs typeface="+mn-lt"/>
              </a:rPr>
              <a:t>στην</a:t>
            </a:r>
            <a:r>
              <a:rPr lang="en-US" dirty="0">
                <a:ea typeface="+mn-lt"/>
                <a:cs typeface="+mn-lt"/>
              </a:rPr>
              <a:t> </a:t>
            </a:r>
            <a:r>
              <a:rPr lang="en-US" dirty="0" err="1">
                <a:ea typeface="+mn-lt"/>
                <a:cs typeface="+mn-lt"/>
              </a:rPr>
              <a:t>κό</a:t>
            </a:r>
            <a:r>
              <a:rPr lang="en-US" dirty="0">
                <a:ea typeface="+mn-lt"/>
                <a:cs typeface="+mn-lt"/>
              </a:rPr>
              <a:t>π</a:t>
            </a:r>
            <a:r>
              <a:rPr lang="en-US" dirty="0" err="1">
                <a:ea typeface="+mn-lt"/>
                <a:cs typeface="+mn-lt"/>
              </a:rPr>
              <a:t>ωση</a:t>
            </a:r>
            <a:r>
              <a:rPr lang="en-US" dirty="0">
                <a:ea typeface="+mn-lt"/>
                <a:cs typeface="+mn-lt"/>
              </a:rPr>
              <a:t>, </a:t>
            </a:r>
            <a:r>
              <a:rPr lang="en-US" dirty="0" err="1">
                <a:ea typeface="+mn-lt"/>
                <a:cs typeface="+mn-lt"/>
              </a:rPr>
              <a:t>στην</a:t>
            </a:r>
            <a:r>
              <a:rPr lang="en-US" dirty="0">
                <a:ea typeface="+mn-lt"/>
                <a:cs typeface="+mn-lt"/>
              </a:rPr>
              <a:t> α</a:t>
            </a:r>
            <a:r>
              <a:rPr lang="en-US" dirty="0" err="1">
                <a:ea typeface="+mn-lt"/>
                <a:cs typeface="+mn-lt"/>
              </a:rPr>
              <a:t>υτο</a:t>
            </a:r>
            <a:r>
              <a:rPr lang="en-US" dirty="0">
                <a:ea typeface="+mn-lt"/>
                <a:cs typeface="+mn-lt"/>
              </a:rPr>
              <a:t>-απ</a:t>
            </a:r>
            <a:r>
              <a:rPr lang="en-US" dirty="0" err="1">
                <a:ea typeface="+mn-lt"/>
                <a:cs typeface="+mn-lt"/>
              </a:rPr>
              <a:t>οτελεσμ</a:t>
            </a:r>
            <a:r>
              <a:rPr lang="en-US" dirty="0">
                <a:ea typeface="+mn-lt"/>
                <a:cs typeface="+mn-lt"/>
              </a:rPr>
              <a:t>α</a:t>
            </a:r>
            <a:r>
              <a:rPr lang="en-US" dirty="0" err="1">
                <a:ea typeface="+mn-lt"/>
                <a:cs typeface="+mn-lt"/>
              </a:rPr>
              <a:t>τικότητ</a:t>
            </a:r>
            <a:r>
              <a:rPr lang="en-US" dirty="0">
                <a:ea typeface="+mn-lt"/>
                <a:cs typeface="+mn-lt"/>
              </a:rPr>
              <a:t>ας και </a:t>
            </a:r>
            <a:r>
              <a:rPr lang="en-US" dirty="0" err="1">
                <a:ea typeface="+mn-lt"/>
                <a:cs typeface="+mn-lt"/>
              </a:rPr>
              <a:t>στην</a:t>
            </a:r>
            <a:r>
              <a:rPr lang="en-US" dirty="0">
                <a:ea typeface="+mn-lt"/>
                <a:cs typeface="+mn-lt"/>
              </a:rPr>
              <a:t> π</a:t>
            </a:r>
            <a:r>
              <a:rPr lang="en-US" dirty="0" err="1">
                <a:ea typeface="+mn-lt"/>
                <a:cs typeface="+mn-lt"/>
              </a:rPr>
              <a:t>οιότητ</a:t>
            </a:r>
            <a:r>
              <a:rPr lang="en-US" dirty="0">
                <a:ea typeface="+mn-lt"/>
                <a:cs typeface="+mn-lt"/>
              </a:rPr>
              <a:t>α </a:t>
            </a:r>
            <a:r>
              <a:rPr lang="en-US" dirty="0" err="1">
                <a:ea typeface="+mn-lt"/>
                <a:cs typeface="+mn-lt"/>
              </a:rPr>
              <a:t>ζωής</a:t>
            </a:r>
            <a:r>
              <a:rPr lang="en-US" dirty="0">
                <a:ea typeface="+mn-lt"/>
                <a:cs typeface="+mn-lt"/>
              </a:rPr>
              <a:t>. </a:t>
            </a:r>
            <a:br>
              <a:rPr lang="en-US" dirty="0">
                <a:ea typeface="+mn-lt"/>
                <a:cs typeface="+mn-lt"/>
              </a:rPr>
            </a:br>
            <a:r>
              <a:rPr lang="en-US" dirty="0">
                <a:ea typeface="+mn-lt"/>
                <a:cs typeface="+mn-lt"/>
              </a:rPr>
              <a:t>                                                                                                                       (</a:t>
            </a:r>
            <a:r>
              <a:rPr lang="en-US" dirty="0">
                <a:solidFill>
                  <a:srgbClr val="000000"/>
                </a:solidFill>
                <a:ea typeface="+mn-lt"/>
                <a:cs typeface="+mn-lt"/>
              </a:rPr>
              <a:t>Yu and</a:t>
            </a:r>
            <a:r>
              <a:rPr lang="el-GR" dirty="0">
                <a:solidFill>
                  <a:srgbClr val="000000"/>
                </a:solidFill>
                <a:ea typeface="+mn-lt"/>
                <a:cs typeface="+mn-lt"/>
              </a:rPr>
              <a:t> </a:t>
            </a:r>
            <a:r>
              <a:rPr lang="en-US" dirty="0">
                <a:solidFill>
                  <a:srgbClr val="000000"/>
                </a:solidFill>
                <a:ea typeface="+mn-lt"/>
                <a:cs typeface="+mn-lt"/>
              </a:rPr>
              <a:t>Mathiowetz 2014)</a:t>
            </a:r>
            <a:endParaRPr lang="en-US" b="1"/>
          </a:p>
          <a:p>
            <a:endParaRPr lang="en-US" dirty="0"/>
          </a:p>
        </p:txBody>
      </p:sp>
      <p:sp>
        <p:nvSpPr>
          <p:cNvPr id="4" name="TextBox 3">
            <a:extLst>
              <a:ext uri="{FF2B5EF4-FFF2-40B4-BE49-F238E27FC236}">
                <a16:creationId xmlns:a16="http://schemas.microsoft.com/office/drawing/2014/main" id="{6BDF3814-E363-4829-843D-26C61CDCDE53}"/>
              </a:ext>
            </a:extLst>
          </p:cNvPr>
          <p:cNvSpPr txBox="1"/>
          <p:nvPr/>
        </p:nvSpPr>
        <p:spPr>
          <a:xfrm>
            <a:off x="1266092" y="5642708"/>
            <a:ext cx="84777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t>Με</a:t>
            </a:r>
            <a:r>
              <a:rPr lang="en-US" b="1" dirty="0"/>
              <a:t> </a:t>
            </a:r>
            <a:r>
              <a:rPr lang="en-US" b="1" dirty="0" err="1"/>
              <a:t>όλες</a:t>
            </a:r>
            <a:r>
              <a:rPr lang="en-US" b="1" dirty="0"/>
              <a:t> α</a:t>
            </a:r>
            <a:r>
              <a:rPr lang="en-US" b="1" dirty="0" err="1"/>
              <a:t>υτές</a:t>
            </a:r>
            <a:r>
              <a:rPr lang="en-US" b="1" dirty="0"/>
              <a:t> </a:t>
            </a:r>
            <a:r>
              <a:rPr lang="en-US" b="1" dirty="0" err="1"/>
              <a:t>τις</a:t>
            </a:r>
            <a:r>
              <a:rPr lang="en-US" b="1" dirty="0"/>
              <a:t> </a:t>
            </a:r>
            <a:r>
              <a:rPr lang="en-US" b="1" dirty="0" err="1"/>
              <a:t>στρ</a:t>
            </a:r>
            <a:r>
              <a:rPr lang="en-US" b="1" dirty="0"/>
              <a:t>α</a:t>
            </a:r>
            <a:r>
              <a:rPr lang="en-US" b="1" dirty="0" err="1"/>
              <a:t>τηγικές</a:t>
            </a:r>
            <a:r>
              <a:rPr lang="en-US" b="1" dirty="0"/>
              <a:t> </a:t>
            </a:r>
            <a:r>
              <a:rPr lang="en-US" b="1" dirty="0" err="1"/>
              <a:t>μειώνουμε</a:t>
            </a:r>
            <a:r>
              <a:rPr lang="en-US" b="1" dirty="0"/>
              <a:t> </a:t>
            </a:r>
            <a:r>
              <a:rPr lang="en-US" b="1" dirty="0" err="1"/>
              <a:t>την</a:t>
            </a:r>
            <a:r>
              <a:rPr lang="en-US" b="1" dirty="0"/>
              <a:t> </a:t>
            </a:r>
            <a:r>
              <a:rPr lang="en-US" b="1" dirty="0" err="1"/>
              <a:t>κούρ</a:t>
            </a:r>
            <a:r>
              <a:rPr lang="en-US" b="1" dirty="0"/>
              <a:t>α</a:t>
            </a:r>
            <a:r>
              <a:rPr lang="en-US" b="1" dirty="0" err="1"/>
              <a:t>ση</a:t>
            </a:r>
            <a:r>
              <a:rPr lang="en-US" b="1" dirty="0"/>
              <a:t> και </a:t>
            </a:r>
            <a:r>
              <a:rPr lang="en-US" b="1" dirty="0" err="1"/>
              <a:t>άλλ</a:t>
            </a:r>
            <a:r>
              <a:rPr lang="en-US" b="1" dirty="0"/>
              <a:t>α </a:t>
            </a:r>
            <a:r>
              <a:rPr lang="en-US" b="1" dirty="0" err="1"/>
              <a:t>συμ</a:t>
            </a:r>
            <a:r>
              <a:rPr lang="en-US" b="1" dirty="0"/>
              <a:t>π</a:t>
            </a:r>
            <a:r>
              <a:rPr lang="en-US" b="1" dirty="0" err="1"/>
              <a:t>τώμ</a:t>
            </a:r>
            <a:r>
              <a:rPr lang="en-US" b="1" dirty="0"/>
              <a:t>ατα ΣΚΠ π</a:t>
            </a:r>
            <a:r>
              <a:rPr lang="en-US" b="1" dirty="0" err="1"/>
              <a:t>ου</a:t>
            </a:r>
            <a:r>
              <a:rPr lang="en-US" b="1" dirty="0"/>
              <a:t> επ</a:t>
            </a:r>
            <a:r>
              <a:rPr lang="en-US" b="1" dirty="0" err="1"/>
              <a:t>ηρεάζουν</a:t>
            </a:r>
            <a:r>
              <a:rPr lang="en-US" b="1" dirty="0"/>
              <a:t> α</a:t>
            </a:r>
            <a:r>
              <a:rPr lang="en-US" b="1" dirty="0" err="1"/>
              <a:t>ρνητικά</a:t>
            </a:r>
            <a:r>
              <a:rPr lang="en-US" b="1" dirty="0"/>
              <a:t> </a:t>
            </a:r>
            <a:r>
              <a:rPr lang="en-US" b="1" dirty="0" err="1"/>
              <a:t>την</a:t>
            </a:r>
            <a:r>
              <a:rPr lang="en-US" b="1" dirty="0"/>
              <a:t> </a:t>
            </a:r>
            <a:r>
              <a:rPr lang="en-US" b="1" dirty="0" err="1"/>
              <a:t>λειτουργικότητ</a:t>
            </a:r>
            <a:r>
              <a:rPr lang="en-US" b="1" dirty="0"/>
              <a:t>α </a:t>
            </a:r>
            <a:r>
              <a:rPr lang="en-US" b="1" dirty="0" err="1"/>
              <a:t>του</a:t>
            </a:r>
            <a:r>
              <a:rPr lang="en-US" b="1" dirty="0"/>
              <a:t> α</a:t>
            </a:r>
            <a:r>
              <a:rPr lang="en-US" b="1" dirty="0" err="1"/>
              <a:t>τόμου</a:t>
            </a:r>
            <a:r>
              <a:rPr lang="en-US" b="1" dirty="0"/>
              <a:t> κα</a:t>
            </a:r>
            <a:r>
              <a:rPr lang="en-US" b="1" dirty="0" err="1"/>
              <a:t>θημερινά</a:t>
            </a:r>
            <a:r>
              <a:rPr lang="en-US" b="1" dirty="0"/>
              <a:t>.​</a:t>
            </a:r>
          </a:p>
        </p:txBody>
      </p:sp>
    </p:spTree>
    <p:extLst>
      <p:ext uri="{BB962C8B-B14F-4D97-AF65-F5344CB8AC3E}">
        <p14:creationId xmlns:p14="http://schemas.microsoft.com/office/powerpoint/2010/main" val="315858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D847D6-AA74-4488-BA94-D0E85EEB2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8C52CD-3D22-40BB-9149-561D14515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9F4C8-E5DD-4CC5-A79C-6327003B678A}"/>
              </a:ext>
            </a:extLst>
          </p:cNvPr>
          <p:cNvSpPr>
            <a:spLocks noGrp="1"/>
          </p:cNvSpPr>
          <p:nvPr>
            <p:ph type="title"/>
          </p:nvPr>
        </p:nvSpPr>
        <p:spPr>
          <a:xfrm>
            <a:off x="914402" y="681037"/>
            <a:ext cx="6660106" cy="1231434"/>
          </a:xfrm>
        </p:spPr>
        <p:txBody>
          <a:bodyPr>
            <a:normAutofit/>
          </a:bodyPr>
          <a:lstStyle/>
          <a:p>
            <a:pPr>
              <a:lnSpc>
                <a:spcPct val="90000"/>
              </a:lnSpc>
            </a:pPr>
            <a:r>
              <a:rPr lang="en-US">
                <a:solidFill>
                  <a:srgbClr val="FFFFFF"/>
                </a:solidFill>
              </a:rPr>
              <a:t>Tactile Activity Kit and Sensory Testing Shield</a:t>
            </a:r>
          </a:p>
        </p:txBody>
      </p:sp>
      <p:sp>
        <p:nvSpPr>
          <p:cNvPr id="3" name="Content Placeholder 2">
            <a:extLst>
              <a:ext uri="{FF2B5EF4-FFF2-40B4-BE49-F238E27FC236}">
                <a16:creationId xmlns:a16="http://schemas.microsoft.com/office/drawing/2014/main" id="{BC6AF1A3-F74F-475F-881D-E9853C047C08}"/>
              </a:ext>
            </a:extLst>
          </p:cNvPr>
          <p:cNvSpPr>
            <a:spLocks noGrp="1"/>
          </p:cNvSpPr>
          <p:nvPr>
            <p:ph idx="1"/>
          </p:nvPr>
        </p:nvSpPr>
        <p:spPr>
          <a:xfrm>
            <a:off x="914400" y="2209800"/>
            <a:ext cx="6397150" cy="3967162"/>
          </a:xfrm>
        </p:spPr>
        <p:txBody>
          <a:bodyPr vert="horz" lIns="91440" tIns="45720" rIns="91440" bIns="45720" rtlCol="0" anchor="t">
            <a:normAutofit/>
          </a:bodyPr>
          <a:lstStyle/>
          <a:p>
            <a:r>
              <a:rPr lang="en-US" dirty="0" err="1">
                <a:solidFill>
                  <a:srgbClr val="FFFFFF"/>
                </a:solidFill>
              </a:rPr>
              <a:t>Αντικείμεν</a:t>
            </a:r>
            <a:r>
              <a:rPr lang="en-US" dirty="0">
                <a:solidFill>
                  <a:srgbClr val="FFFFFF"/>
                </a:solidFill>
              </a:rPr>
              <a:t>α </a:t>
            </a:r>
            <a:r>
              <a:rPr lang="en-US" dirty="0" err="1">
                <a:solidFill>
                  <a:srgbClr val="FFFFFF"/>
                </a:solidFill>
              </a:rPr>
              <a:t>γι</a:t>
            </a:r>
            <a:r>
              <a:rPr lang="en-US" dirty="0">
                <a:solidFill>
                  <a:srgbClr val="FFFFFF"/>
                </a:solidFill>
              </a:rPr>
              <a:t>α ανα</a:t>
            </a:r>
            <a:r>
              <a:rPr lang="en-US" dirty="0" err="1">
                <a:solidFill>
                  <a:srgbClr val="FFFFFF"/>
                </a:solidFill>
              </a:rPr>
              <a:t>γνώριση</a:t>
            </a:r>
            <a:r>
              <a:rPr lang="en-US" dirty="0">
                <a:solidFill>
                  <a:srgbClr val="FFFFFF"/>
                </a:solidFill>
              </a:rPr>
              <a:t> </a:t>
            </a:r>
            <a:r>
              <a:rPr lang="en-US" dirty="0" err="1">
                <a:solidFill>
                  <a:srgbClr val="FFFFFF"/>
                </a:solidFill>
              </a:rPr>
              <a:t>υφής</a:t>
            </a:r>
            <a:r>
              <a:rPr lang="en-US" dirty="0">
                <a:solidFill>
                  <a:srgbClr val="FFFFFF"/>
                </a:solidFill>
              </a:rPr>
              <a:t> , </a:t>
            </a:r>
            <a:r>
              <a:rPr lang="en-US" dirty="0" err="1">
                <a:solidFill>
                  <a:srgbClr val="FFFFFF"/>
                </a:solidFill>
              </a:rPr>
              <a:t>μεγέθους</a:t>
            </a:r>
            <a:r>
              <a:rPr lang="en-US" dirty="0">
                <a:solidFill>
                  <a:srgbClr val="FFFFFF"/>
                </a:solidFill>
              </a:rPr>
              <a:t> ,β</a:t>
            </a:r>
            <a:r>
              <a:rPr lang="en-US" dirty="0" err="1">
                <a:solidFill>
                  <a:srgbClr val="FFFFFF"/>
                </a:solidFill>
              </a:rPr>
              <a:t>άρους</a:t>
            </a:r>
            <a:r>
              <a:rPr lang="en-US" dirty="0">
                <a:solidFill>
                  <a:srgbClr val="FFFFFF"/>
                </a:solidFill>
              </a:rPr>
              <a:t> , </a:t>
            </a:r>
            <a:r>
              <a:rPr lang="en-US" dirty="0" err="1">
                <a:solidFill>
                  <a:srgbClr val="FFFFFF"/>
                </a:solidFill>
              </a:rPr>
              <a:t>σχήμ</a:t>
            </a:r>
            <a:r>
              <a:rPr lang="en-US" dirty="0">
                <a:solidFill>
                  <a:srgbClr val="FFFFFF"/>
                </a:solidFill>
              </a:rPr>
              <a:t>α</a:t>
            </a:r>
            <a:r>
              <a:rPr lang="en-US" dirty="0" err="1">
                <a:solidFill>
                  <a:srgbClr val="FFFFFF"/>
                </a:solidFill>
              </a:rPr>
              <a:t>τος</a:t>
            </a:r>
            <a:r>
              <a:rPr lang="en-US" dirty="0">
                <a:solidFill>
                  <a:srgbClr val="FFFFFF"/>
                </a:solidFill>
              </a:rPr>
              <a:t>,  </a:t>
            </a:r>
            <a:r>
              <a:rPr lang="en-US" dirty="0" err="1">
                <a:solidFill>
                  <a:srgbClr val="FFFFFF"/>
                </a:solidFill>
              </a:rPr>
              <a:t>θερμοκρ</a:t>
            </a:r>
            <a:r>
              <a:rPr lang="en-US" dirty="0">
                <a:solidFill>
                  <a:srgbClr val="FFFFFF"/>
                </a:solidFill>
              </a:rPr>
              <a:t>α</a:t>
            </a:r>
            <a:r>
              <a:rPr lang="en-US" dirty="0" err="1">
                <a:solidFill>
                  <a:srgbClr val="FFFFFF"/>
                </a:solidFill>
              </a:rPr>
              <a:t>σί</a:t>
            </a:r>
            <a:r>
              <a:rPr lang="en-US" dirty="0">
                <a:solidFill>
                  <a:srgbClr val="FFFFFF"/>
                </a:solidFill>
              </a:rPr>
              <a:t>ας   (</a:t>
            </a:r>
            <a:r>
              <a:rPr lang="en-US" dirty="0" err="1">
                <a:solidFill>
                  <a:srgbClr val="FFFFFF"/>
                </a:solidFill>
              </a:rPr>
              <a:t>Kalron</a:t>
            </a:r>
            <a:r>
              <a:rPr lang="en-US" dirty="0">
                <a:solidFill>
                  <a:srgbClr val="FFFFFF"/>
                </a:solidFill>
              </a:rPr>
              <a:t> et al.2013)</a:t>
            </a:r>
          </a:p>
          <a:p>
            <a:r>
              <a:rPr lang="en-US" dirty="0" err="1">
                <a:solidFill>
                  <a:srgbClr val="FFFFFF"/>
                </a:solidFill>
                <a:ea typeface="+mn-lt"/>
                <a:cs typeface="+mn-lt"/>
              </a:rPr>
              <a:t>Συνδι</a:t>
            </a:r>
            <a:r>
              <a:rPr lang="en-US" dirty="0">
                <a:solidFill>
                  <a:srgbClr val="FFFFFF"/>
                </a:solidFill>
                <a:ea typeface="+mn-lt"/>
                <a:cs typeface="+mn-lt"/>
              </a:rPr>
              <a:t>α</a:t>
            </a:r>
            <a:r>
              <a:rPr lang="en-US" dirty="0" err="1">
                <a:solidFill>
                  <a:srgbClr val="FFFFFF"/>
                </a:solidFill>
                <a:ea typeface="+mn-lt"/>
                <a:cs typeface="+mn-lt"/>
              </a:rPr>
              <a:t>ζει</a:t>
            </a:r>
            <a:r>
              <a:rPr lang="en-US" dirty="0">
                <a:solidFill>
                  <a:srgbClr val="FFFFFF"/>
                </a:solidFill>
                <a:ea typeface="+mn-lt"/>
                <a:cs typeface="+mn-lt"/>
              </a:rPr>
              <a:t> οπ</a:t>
            </a:r>
            <a:r>
              <a:rPr lang="en-US" dirty="0" err="1">
                <a:solidFill>
                  <a:srgbClr val="FFFFFF"/>
                </a:solidFill>
                <a:ea typeface="+mn-lt"/>
                <a:cs typeface="+mn-lt"/>
              </a:rPr>
              <a:t>τικο</a:t>
            </a:r>
            <a:r>
              <a:rPr lang="en-US" dirty="0">
                <a:solidFill>
                  <a:srgbClr val="FFFFFF"/>
                </a:solidFill>
                <a:ea typeface="+mn-lt"/>
                <a:cs typeface="+mn-lt"/>
              </a:rPr>
              <a:t>α</a:t>
            </a:r>
            <a:r>
              <a:rPr lang="en-US" dirty="0" err="1">
                <a:solidFill>
                  <a:srgbClr val="FFFFFF"/>
                </a:solidFill>
                <a:ea typeface="+mn-lt"/>
                <a:cs typeface="+mn-lt"/>
              </a:rPr>
              <a:t>ισθητηρι</a:t>
            </a:r>
            <a:r>
              <a:rPr lang="en-US" dirty="0">
                <a:solidFill>
                  <a:srgbClr val="FFFFFF"/>
                </a:solidFill>
                <a:ea typeface="+mn-lt"/>
                <a:cs typeface="+mn-lt"/>
              </a:rPr>
              <a:t>α</a:t>
            </a:r>
            <a:r>
              <a:rPr lang="en-US" dirty="0" err="1">
                <a:solidFill>
                  <a:srgbClr val="FFFFFF"/>
                </a:solidFill>
                <a:ea typeface="+mn-lt"/>
                <a:cs typeface="+mn-lt"/>
              </a:rPr>
              <a:t>κά</a:t>
            </a:r>
          </a:p>
        </p:txBody>
      </p:sp>
      <p:pic>
        <p:nvPicPr>
          <p:cNvPr id="7" name="Picture 7" descr="A picture containing person, sky, outdoor&#10;&#10;Description automatically generated">
            <a:extLst>
              <a:ext uri="{FF2B5EF4-FFF2-40B4-BE49-F238E27FC236}">
                <a16:creationId xmlns:a16="http://schemas.microsoft.com/office/drawing/2014/main" id="{A4780FDD-DCE3-43E7-A52D-0CDA3D064DBA}"/>
              </a:ext>
            </a:extLst>
          </p:cNvPr>
          <p:cNvPicPr>
            <a:picLocks noChangeAspect="1"/>
          </p:cNvPicPr>
          <p:nvPr/>
        </p:nvPicPr>
        <p:blipFill rotWithShape="1">
          <a:blip r:embed="rId2"/>
          <a:srcRect t="4340" r="-2" b="6966"/>
          <a:stretch/>
        </p:blipFill>
        <p:spPr>
          <a:xfrm>
            <a:off x="8309113" y="-8969"/>
            <a:ext cx="3882888" cy="3443793"/>
          </a:xfrm>
          <a:prstGeom prst="rect">
            <a:avLst/>
          </a:prstGeom>
        </p:spPr>
      </p:pic>
      <p:pic>
        <p:nvPicPr>
          <p:cNvPr id="4" name="Picture 4">
            <a:extLst>
              <a:ext uri="{FF2B5EF4-FFF2-40B4-BE49-F238E27FC236}">
                <a16:creationId xmlns:a16="http://schemas.microsoft.com/office/drawing/2014/main" id="{46EFB1B2-3B1A-4583-9B8E-6317D45E3013}"/>
              </a:ext>
            </a:extLst>
          </p:cNvPr>
          <p:cNvPicPr>
            <a:picLocks noChangeAspect="1"/>
          </p:cNvPicPr>
          <p:nvPr/>
        </p:nvPicPr>
        <p:blipFill rotWithShape="1">
          <a:blip r:embed="rId3"/>
          <a:srcRect r="24393" b="4"/>
          <a:stretch/>
        </p:blipFill>
        <p:spPr>
          <a:xfrm>
            <a:off x="8296822" y="3434824"/>
            <a:ext cx="3882888" cy="3427892"/>
          </a:xfrm>
          <a:prstGeom prst="rect">
            <a:avLst/>
          </a:prstGeom>
        </p:spPr>
      </p:pic>
      <p:sp>
        <p:nvSpPr>
          <p:cNvPr id="16" name="Freeform: Shape 15">
            <a:extLst>
              <a:ext uri="{FF2B5EF4-FFF2-40B4-BE49-F238E27FC236}">
                <a16:creationId xmlns:a16="http://schemas.microsoft.com/office/drawing/2014/main" id="{F4796F7A-20C0-4174-A2F2-AA743C5C0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14193" y="3236380"/>
            <a:ext cx="2377104"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4B32B17-A1E3-4486-9011-36D904655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14193" y="3236380"/>
            <a:ext cx="2377104"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5376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409A230-1F63-4EE2-8589-626E2B6F9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8CA51A8C-0E50-41DF-A91D-08AF981DA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3">
            <a:extLst>
              <a:ext uri="{FF2B5EF4-FFF2-40B4-BE49-F238E27FC236}">
                <a16:creationId xmlns:a16="http://schemas.microsoft.com/office/drawing/2014/main" id="{6F78591F-B0B0-4984-93CF-DF5F065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343647" cy="4385568"/>
          </a:xfrm>
          <a:custGeom>
            <a:avLst/>
            <a:gdLst>
              <a:gd name="connsiteX0" fmla="*/ 2343647 w 2343647"/>
              <a:gd name="connsiteY0" fmla="*/ 4385568 h 4385568"/>
              <a:gd name="connsiteX1" fmla="*/ 2329829 w 2343647"/>
              <a:gd name="connsiteY1" fmla="*/ 4385568 h 4385568"/>
              <a:gd name="connsiteX2" fmla="*/ 2309087 w 2343647"/>
              <a:gd name="connsiteY2" fmla="*/ 4243910 h 4385568"/>
              <a:gd name="connsiteX3" fmla="*/ 134816 w 2343647"/>
              <a:gd name="connsiteY3" fmla="*/ 2266740 h 4385568"/>
              <a:gd name="connsiteX4" fmla="*/ 0 w 2343647"/>
              <a:gd name="connsiteY4" fmla="*/ 2260357 h 4385568"/>
              <a:gd name="connsiteX5" fmla="*/ 134816 w 2343647"/>
              <a:gd name="connsiteY5" fmla="*/ 2253974 h 4385568"/>
              <a:gd name="connsiteX6" fmla="*/ 2340504 w 2343647"/>
              <a:gd name="connsiteY6" fmla="*/ 62243 h 4385568"/>
              <a:gd name="connsiteX7" fmla="*/ 2343647 w 2343647"/>
              <a:gd name="connsiteY7" fmla="*/ 0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2343647" y="4385568"/>
                </a:moveTo>
                <a:lnTo>
                  <a:pt x="2329829" y="4385568"/>
                </a:lnTo>
                <a:lnTo>
                  <a:pt x="2309087" y="4243910"/>
                </a:lnTo>
                <a:cubicBezTo>
                  <a:pt x="2106054" y="3186505"/>
                  <a:pt x="1224286" y="2370437"/>
                  <a:pt x="134816" y="2266740"/>
                </a:cubicBezTo>
                <a:lnTo>
                  <a:pt x="0" y="2260357"/>
                </a:lnTo>
                <a:lnTo>
                  <a:pt x="134816" y="2253974"/>
                </a:lnTo>
                <a:cubicBezTo>
                  <a:pt x="1296917" y="2143364"/>
                  <a:pt x="2222700" y="1222233"/>
                  <a:pt x="2340504" y="62243"/>
                </a:cubicBezTo>
                <a:lnTo>
                  <a:pt x="234364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5">
            <a:extLst>
              <a:ext uri="{FF2B5EF4-FFF2-40B4-BE49-F238E27FC236}">
                <a16:creationId xmlns:a16="http://schemas.microsoft.com/office/drawing/2014/main" id="{8FE457BD-7605-4CC4-9DAF-A74B3CC25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343647" cy="4385568"/>
          </a:xfrm>
          <a:custGeom>
            <a:avLst/>
            <a:gdLst>
              <a:gd name="connsiteX0" fmla="*/ 2343647 w 2343647"/>
              <a:gd name="connsiteY0" fmla="*/ 4385568 h 4385568"/>
              <a:gd name="connsiteX1" fmla="*/ 2329829 w 2343647"/>
              <a:gd name="connsiteY1" fmla="*/ 4385568 h 4385568"/>
              <a:gd name="connsiteX2" fmla="*/ 2309087 w 2343647"/>
              <a:gd name="connsiteY2" fmla="*/ 4243910 h 4385568"/>
              <a:gd name="connsiteX3" fmla="*/ 134816 w 2343647"/>
              <a:gd name="connsiteY3" fmla="*/ 2266740 h 4385568"/>
              <a:gd name="connsiteX4" fmla="*/ 0 w 2343647"/>
              <a:gd name="connsiteY4" fmla="*/ 2260357 h 4385568"/>
              <a:gd name="connsiteX5" fmla="*/ 134816 w 2343647"/>
              <a:gd name="connsiteY5" fmla="*/ 2253974 h 4385568"/>
              <a:gd name="connsiteX6" fmla="*/ 2340504 w 2343647"/>
              <a:gd name="connsiteY6" fmla="*/ 62243 h 4385568"/>
              <a:gd name="connsiteX7" fmla="*/ 2343647 w 2343647"/>
              <a:gd name="connsiteY7" fmla="*/ 0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2343647" y="4385568"/>
                </a:moveTo>
                <a:lnTo>
                  <a:pt x="2329829" y="4385568"/>
                </a:lnTo>
                <a:lnTo>
                  <a:pt x="2309087" y="4243910"/>
                </a:lnTo>
                <a:cubicBezTo>
                  <a:pt x="2106054" y="3186505"/>
                  <a:pt x="1224286" y="2370437"/>
                  <a:pt x="134816" y="2266740"/>
                </a:cubicBezTo>
                <a:lnTo>
                  <a:pt x="0" y="2260357"/>
                </a:lnTo>
                <a:lnTo>
                  <a:pt x="134816" y="2253974"/>
                </a:lnTo>
                <a:cubicBezTo>
                  <a:pt x="1296917" y="2143364"/>
                  <a:pt x="2222700" y="1222233"/>
                  <a:pt x="2340504" y="62243"/>
                </a:cubicBezTo>
                <a:lnTo>
                  <a:pt x="2343647" y="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ABC693-B71A-4B19-9DE3-497BED137DA3}"/>
              </a:ext>
            </a:extLst>
          </p:cNvPr>
          <p:cNvSpPr>
            <a:spLocks noGrp="1"/>
          </p:cNvSpPr>
          <p:nvPr>
            <p:ph type="title"/>
          </p:nvPr>
        </p:nvSpPr>
        <p:spPr>
          <a:xfrm>
            <a:off x="914401" y="394855"/>
            <a:ext cx="9614847" cy="1517616"/>
          </a:xfrm>
        </p:spPr>
        <p:txBody>
          <a:bodyPr>
            <a:normAutofit/>
          </a:bodyPr>
          <a:lstStyle/>
          <a:p>
            <a:r>
              <a:rPr lang="en-US" dirty="0">
                <a:solidFill>
                  <a:srgbClr val="FFFFFF"/>
                </a:solidFill>
              </a:rPr>
              <a:t>Constrained-induced movement therapy (CIMT)</a:t>
            </a:r>
          </a:p>
        </p:txBody>
      </p:sp>
      <p:sp>
        <p:nvSpPr>
          <p:cNvPr id="3" name="Content Placeholder 2">
            <a:extLst>
              <a:ext uri="{FF2B5EF4-FFF2-40B4-BE49-F238E27FC236}">
                <a16:creationId xmlns:a16="http://schemas.microsoft.com/office/drawing/2014/main" id="{9584AB99-4E39-4867-AEE5-B977015F6EA2}"/>
              </a:ext>
            </a:extLst>
          </p:cNvPr>
          <p:cNvSpPr>
            <a:spLocks noGrp="1"/>
          </p:cNvSpPr>
          <p:nvPr>
            <p:ph idx="1"/>
          </p:nvPr>
        </p:nvSpPr>
        <p:spPr>
          <a:xfrm>
            <a:off x="696685" y="2569030"/>
            <a:ext cx="8772294" cy="3688637"/>
          </a:xfrm>
        </p:spPr>
        <p:txBody>
          <a:bodyPr vert="horz" lIns="91440" tIns="45720" rIns="91440" bIns="45720" rtlCol="0" anchor="t">
            <a:noAutofit/>
          </a:bodyPr>
          <a:lstStyle/>
          <a:p>
            <a:pPr marL="0" indent="0">
              <a:lnSpc>
                <a:spcPct val="110000"/>
              </a:lnSpc>
              <a:buNone/>
            </a:pPr>
            <a:r>
              <a:rPr lang="el-GR" sz="1800" dirty="0">
                <a:latin typeface="Arial"/>
                <a:cs typeface="Arial"/>
              </a:rPr>
              <a:t>Περιλαμβάνει</a:t>
            </a:r>
            <a:endParaRPr lang="en-US"/>
          </a:p>
          <a:p>
            <a:pPr>
              <a:lnSpc>
                <a:spcPct val="110000"/>
              </a:lnSpc>
            </a:pPr>
            <a:r>
              <a:rPr lang="el-GR" sz="1800" dirty="0">
                <a:latin typeface="Arial"/>
                <a:cs typeface="Arial"/>
              </a:rPr>
              <a:t>1ον : Περιορισμό του μη επηρεασμένου άνω άκρου</a:t>
            </a:r>
          </a:p>
          <a:p>
            <a:pPr>
              <a:lnSpc>
                <a:spcPct val="110000"/>
              </a:lnSpc>
            </a:pPr>
            <a:r>
              <a:rPr lang="el-GR" sz="1800" dirty="0">
                <a:latin typeface="Arial"/>
                <a:cs typeface="Arial"/>
              </a:rPr>
              <a:t>2ον : </a:t>
            </a:r>
            <a:r>
              <a:rPr lang="el-GR" sz="1800" dirty="0" err="1">
                <a:latin typeface="Arial"/>
                <a:cs typeface="Arial"/>
              </a:rPr>
              <a:t>Υπενθύμηση</a:t>
            </a:r>
            <a:r>
              <a:rPr lang="el-GR" sz="1800" dirty="0">
                <a:latin typeface="Arial"/>
                <a:cs typeface="Arial"/>
              </a:rPr>
              <a:t> στο </a:t>
            </a:r>
            <a:r>
              <a:rPr lang="el-GR" sz="1800" dirty="0" err="1">
                <a:latin typeface="Arial"/>
                <a:cs typeface="Arial"/>
              </a:rPr>
              <a:t>ατομο</a:t>
            </a:r>
            <a:r>
              <a:rPr lang="el-GR" sz="1800" dirty="0">
                <a:latin typeface="Arial"/>
                <a:cs typeface="Arial"/>
              </a:rPr>
              <a:t> να χρησιμοποιεί  το αδύναμο άκρο  εντατικά και επαναλαμβανόμενα κατά την διάρκεια μιας δραστηριότητας</a:t>
            </a:r>
          </a:p>
          <a:p>
            <a:pPr>
              <a:lnSpc>
                <a:spcPct val="110000"/>
              </a:lnSpc>
            </a:pPr>
            <a:r>
              <a:rPr lang="el-GR" sz="1800" dirty="0">
                <a:latin typeface="Arial"/>
                <a:cs typeface="Arial"/>
              </a:rPr>
              <a:t>3ον : </a:t>
            </a:r>
            <a:r>
              <a:rPr lang="el-GR" sz="1800" dirty="0" err="1">
                <a:latin typeface="Arial"/>
                <a:cs typeface="Arial"/>
              </a:rPr>
              <a:t>ενθαρύνση</a:t>
            </a:r>
            <a:r>
              <a:rPr lang="el-GR" sz="1800" dirty="0">
                <a:latin typeface="Arial"/>
                <a:cs typeface="Arial"/>
              </a:rPr>
              <a:t> του ατόμου να κάνει διαδοχικές και επαναλαμβανόμενες προσπάθειες για τη χρήση του αδύναμου άκρου , για την προώθηση κινήσεων με νόημα για την εκτέλεση της δραστηριότητας αυτής </a:t>
            </a:r>
          </a:p>
          <a:p>
            <a:pPr>
              <a:lnSpc>
                <a:spcPct val="110000"/>
              </a:lnSpc>
            </a:pPr>
            <a:r>
              <a:rPr lang="el-GR" sz="1800" dirty="0">
                <a:latin typeface="Arial"/>
                <a:cs typeface="Arial"/>
              </a:rPr>
              <a:t>Ένα παράδειγμα παρέμβασης είναι , </a:t>
            </a:r>
            <a:r>
              <a:rPr lang="el-GR" sz="1800" dirty="0" err="1">
                <a:latin typeface="Arial"/>
                <a:cs typeface="Arial"/>
              </a:rPr>
              <a:t>φορόντας</a:t>
            </a:r>
            <a:r>
              <a:rPr lang="el-GR" sz="1800" dirty="0">
                <a:latin typeface="Arial"/>
                <a:cs typeface="Arial"/>
              </a:rPr>
              <a:t> στο μη επηρεασμένο άκρο ένα γάντι (</a:t>
            </a:r>
            <a:r>
              <a:rPr lang="el-GR" sz="1800" dirty="0" err="1">
                <a:latin typeface="Arial"/>
                <a:cs typeface="Arial"/>
              </a:rPr>
              <a:t>mitt</a:t>
            </a:r>
            <a:r>
              <a:rPr lang="el-GR" sz="1800" dirty="0">
                <a:latin typeface="Arial"/>
                <a:cs typeface="Arial"/>
              </a:rPr>
              <a:t>) ή ένα </a:t>
            </a:r>
            <a:r>
              <a:rPr lang="el-GR" sz="1800" dirty="0" err="1">
                <a:latin typeface="Arial"/>
                <a:cs typeface="Arial"/>
              </a:rPr>
              <a:t>μάρσιπο</a:t>
            </a:r>
            <a:r>
              <a:rPr lang="el-GR" sz="1800" dirty="0">
                <a:latin typeface="Arial"/>
                <a:cs typeface="Arial"/>
              </a:rPr>
              <a:t> αγκαλιάς (</a:t>
            </a:r>
            <a:r>
              <a:rPr lang="el-GR" sz="1800" dirty="0" err="1">
                <a:latin typeface="Arial"/>
                <a:cs typeface="Arial"/>
              </a:rPr>
              <a:t>hand</a:t>
            </a:r>
            <a:r>
              <a:rPr lang="el-GR" sz="1800" dirty="0">
                <a:latin typeface="Arial"/>
                <a:cs typeface="Arial"/>
              </a:rPr>
              <a:t> </a:t>
            </a:r>
            <a:r>
              <a:rPr lang="el-GR" sz="1800" dirty="0" err="1">
                <a:latin typeface="Arial"/>
                <a:cs typeface="Arial"/>
              </a:rPr>
              <a:t>sling</a:t>
            </a:r>
            <a:r>
              <a:rPr lang="el-GR" sz="1800" dirty="0">
                <a:latin typeface="Arial"/>
                <a:cs typeface="Arial"/>
              </a:rPr>
              <a:t>) για να περιορίσουμε τις αυθόρμητες κινήσεις του δίνοντας έτσι περισσότερη έμφαση στο αδύναμο-επηρεασμένο άκρο.</a:t>
            </a:r>
            <a:endParaRPr lang="el-GR"/>
          </a:p>
          <a:p>
            <a:pPr>
              <a:lnSpc>
                <a:spcPct val="110000"/>
              </a:lnSpc>
            </a:pPr>
            <a:endParaRPr lang="el-GR" sz="1800" dirty="0">
              <a:latin typeface="Arial"/>
              <a:cs typeface="Arial"/>
            </a:endParaRPr>
          </a:p>
        </p:txBody>
      </p:sp>
      <p:pic>
        <p:nvPicPr>
          <p:cNvPr id="5" name="Picture 5" descr="A picture containing person, outdoor, underpants&#10;&#10;Description automatically generated">
            <a:extLst>
              <a:ext uri="{FF2B5EF4-FFF2-40B4-BE49-F238E27FC236}">
                <a16:creationId xmlns:a16="http://schemas.microsoft.com/office/drawing/2014/main" id="{DEBB27E1-BD22-4CD2-A87D-D55EA3DB2A0B}"/>
              </a:ext>
            </a:extLst>
          </p:cNvPr>
          <p:cNvPicPr>
            <a:picLocks noChangeAspect="1"/>
          </p:cNvPicPr>
          <p:nvPr/>
        </p:nvPicPr>
        <p:blipFill>
          <a:blip r:embed="rId2"/>
          <a:stretch>
            <a:fillRect/>
          </a:stretch>
        </p:blipFill>
        <p:spPr>
          <a:xfrm>
            <a:off x="9435300" y="2199291"/>
            <a:ext cx="2339275" cy="2326137"/>
          </a:xfrm>
          <a:prstGeom prst="rect">
            <a:avLst/>
          </a:prstGeom>
        </p:spPr>
      </p:pic>
      <p:pic>
        <p:nvPicPr>
          <p:cNvPr id="4" name="Picture 4">
            <a:extLst>
              <a:ext uri="{FF2B5EF4-FFF2-40B4-BE49-F238E27FC236}">
                <a16:creationId xmlns:a16="http://schemas.microsoft.com/office/drawing/2014/main" id="{2B85CCF4-6E77-490D-A0AB-76A7228D5543}"/>
              </a:ext>
            </a:extLst>
          </p:cNvPr>
          <p:cNvPicPr>
            <a:picLocks noChangeAspect="1"/>
          </p:cNvPicPr>
          <p:nvPr/>
        </p:nvPicPr>
        <p:blipFill>
          <a:blip r:embed="rId3"/>
          <a:stretch>
            <a:fillRect/>
          </a:stretch>
        </p:blipFill>
        <p:spPr>
          <a:xfrm>
            <a:off x="9614079" y="4654592"/>
            <a:ext cx="2822543" cy="2207896"/>
          </a:xfrm>
          <a:prstGeom prst="rect">
            <a:avLst/>
          </a:prstGeom>
        </p:spPr>
      </p:pic>
      <p:sp>
        <p:nvSpPr>
          <p:cNvPr id="6" name="TextBox 5">
            <a:extLst>
              <a:ext uri="{FF2B5EF4-FFF2-40B4-BE49-F238E27FC236}">
                <a16:creationId xmlns:a16="http://schemas.microsoft.com/office/drawing/2014/main" id="{81A7AC76-F16E-4B3F-8BD3-DC5356B23130}"/>
              </a:ext>
            </a:extLst>
          </p:cNvPr>
          <p:cNvSpPr txBox="1"/>
          <p:nvPr/>
        </p:nvSpPr>
        <p:spPr>
          <a:xfrm>
            <a:off x="9046779" y="220191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Hand sling </a:t>
            </a:r>
          </a:p>
        </p:txBody>
      </p:sp>
      <p:sp>
        <p:nvSpPr>
          <p:cNvPr id="13" name="TextBox 12">
            <a:extLst>
              <a:ext uri="{FF2B5EF4-FFF2-40B4-BE49-F238E27FC236}">
                <a16:creationId xmlns:a16="http://schemas.microsoft.com/office/drawing/2014/main" id="{D4D45614-25A3-4F31-82E4-717E0C0B15E0}"/>
              </a:ext>
            </a:extLst>
          </p:cNvPr>
          <p:cNvSpPr txBox="1"/>
          <p:nvPr/>
        </p:nvSpPr>
        <p:spPr>
          <a:xfrm>
            <a:off x="9518103" y="640441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mitt</a:t>
            </a:r>
          </a:p>
        </p:txBody>
      </p:sp>
      <p:sp>
        <p:nvSpPr>
          <p:cNvPr id="10" name="TextBox 9">
            <a:extLst>
              <a:ext uri="{FF2B5EF4-FFF2-40B4-BE49-F238E27FC236}">
                <a16:creationId xmlns:a16="http://schemas.microsoft.com/office/drawing/2014/main" id="{11683442-3A5D-4FFB-B0EB-792E308972FE}"/>
              </a:ext>
            </a:extLst>
          </p:cNvPr>
          <p:cNvSpPr txBox="1"/>
          <p:nvPr/>
        </p:nvSpPr>
        <p:spPr>
          <a:xfrm>
            <a:off x="4985658" y="6346372"/>
            <a:ext cx="44522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t>(</a:t>
            </a:r>
            <a:r>
              <a:rPr lang="el-GR" dirty="0" err="1"/>
              <a:t>Walker</a:t>
            </a:r>
            <a:r>
              <a:rPr lang="el-GR" dirty="0"/>
              <a:t> and </a:t>
            </a:r>
            <a:r>
              <a:rPr lang="el-GR" dirty="0" err="1"/>
              <a:t>Pink</a:t>
            </a:r>
            <a:r>
              <a:rPr lang="el-GR" dirty="0"/>
              <a:t>. 2009; </a:t>
            </a:r>
            <a:r>
              <a:rPr lang="el-GR" dirty="0" err="1"/>
              <a:t>Taub</a:t>
            </a:r>
            <a:r>
              <a:rPr lang="el-GR" dirty="0"/>
              <a:t> </a:t>
            </a:r>
            <a:r>
              <a:rPr lang="el-GR" dirty="0" err="1"/>
              <a:t>et</a:t>
            </a:r>
            <a:r>
              <a:rPr lang="el-GR" dirty="0"/>
              <a:t> </a:t>
            </a:r>
            <a:r>
              <a:rPr lang="el-GR" dirty="0" err="1"/>
              <a:t>al</a:t>
            </a:r>
            <a:r>
              <a:rPr lang="el-GR" dirty="0"/>
              <a:t>. 1999)</a:t>
            </a:r>
            <a:r>
              <a:rPr lang="en-US" dirty="0"/>
              <a:t>​</a:t>
            </a:r>
          </a:p>
        </p:txBody>
      </p:sp>
    </p:spTree>
    <p:extLst>
      <p:ext uri="{BB962C8B-B14F-4D97-AF65-F5344CB8AC3E}">
        <p14:creationId xmlns:p14="http://schemas.microsoft.com/office/powerpoint/2010/main" val="232819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076435-D386-4819-9728-ACE3DD2D8399}"/>
              </a:ext>
            </a:extLst>
          </p:cNvPr>
          <p:cNvSpPr>
            <a:spLocks noGrp="1"/>
          </p:cNvSpPr>
          <p:nvPr>
            <p:ph type="title"/>
          </p:nvPr>
        </p:nvSpPr>
        <p:spPr>
          <a:xfrm>
            <a:off x="914400" y="510988"/>
            <a:ext cx="9344578" cy="1156448"/>
          </a:xfrm>
        </p:spPr>
        <p:txBody>
          <a:bodyPr>
            <a:normAutofit/>
          </a:bodyPr>
          <a:lstStyle/>
          <a:p>
            <a:r>
              <a:rPr lang="en-US" dirty="0">
                <a:solidFill>
                  <a:srgbClr val="FFFFFF"/>
                </a:solidFill>
              </a:rPr>
              <a:t>Pilates</a:t>
            </a:r>
          </a:p>
        </p:txBody>
      </p:sp>
      <p:sp>
        <p:nvSpPr>
          <p:cNvPr id="3" name="Content Placeholder 2">
            <a:extLst>
              <a:ext uri="{FF2B5EF4-FFF2-40B4-BE49-F238E27FC236}">
                <a16:creationId xmlns:a16="http://schemas.microsoft.com/office/drawing/2014/main" id="{7C8F8A7E-5B1A-4492-8064-026B38792E44}"/>
              </a:ext>
            </a:extLst>
          </p:cNvPr>
          <p:cNvSpPr>
            <a:spLocks noGrp="1"/>
          </p:cNvSpPr>
          <p:nvPr>
            <p:ph idx="1"/>
          </p:nvPr>
        </p:nvSpPr>
        <p:spPr>
          <a:xfrm>
            <a:off x="914400" y="2593074"/>
            <a:ext cx="5589767" cy="3579126"/>
          </a:xfrm>
        </p:spPr>
        <p:txBody>
          <a:bodyPr vert="horz" lIns="91440" tIns="45720" rIns="91440" bIns="45720" rtlCol="0" anchor="t">
            <a:noAutofit/>
          </a:bodyPr>
          <a:lstStyle/>
          <a:p>
            <a:pPr>
              <a:lnSpc>
                <a:spcPct val="110000"/>
              </a:lnSpc>
            </a:pPr>
            <a:r>
              <a:rPr lang="en-US" sz="1600" dirty="0">
                <a:latin typeface="Arial"/>
                <a:ea typeface="+mn-lt"/>
                <a:cs typeface="+mn-lt"/>
              </a:rPr>
              <a:t> Η </a:t>
            </a:r>
            <a:r>
              <a:rPr lang="en-US" sz="1600" dirty="0" err="1">
                <a:latin typeface="Arial"/>
                <a:ea typeface="+mn-lt"/>
                <a:cs typeface="+mn-lt"/>
              </a:rPr>
              <a:t>μέθοδος</a:t>
            </a:r>
            <a:r>
              <a:rPr lang="en-US" sz="1600" dirty="0">
                <a:latin typeface="Arial"/>
                <a:ea typeface="+mn-lt"/>
                <a:cs typeface="+mn-lt"/>
              </a:rPr>
              <a:t> Pilates </a:t>
            </a:r>
            <a:r>
              <a:rPr lang="en-US" sz="1600" dirty="0" err="1">
                <a:latin typeface="Arial"/>
                <a:ea typeface="+mn-lt"/>
                <a:cs typeface="+mn-lt"/>
              </a:rPr>
              <a:t>έχει</a:t>
            </a:r>
            <a:r>
              <a:rPr lang="en-US" sz="1600" dirty="0">
                <a:latin typeface="Arial"/>
                <a:ea typeface="+mn-lt"/>
                <a:cs typeface="+mn-lt"/>
              </a:rPr>
              <a:t> ανα</a:t>
            </a:r>
            <a:r>
              <a:rPr lang="en-US" sz="1600" dirty="0" err="1">
                <a:latin typeface="Arial"/>
                <a:ea typeface="+mn-lt"/>
                <a:cs typeface="+mn-lt"/>
              </a:rPr>
              <a:t>γνωριστεί</a:t>
            </a:r>
            <a:r>
              <a:rPr lang="en-US" sz="1600" dirty="0">
                <a:latin typeface="Arial"/>
                <a:ea typeface="+mn-lt"/>
                <a:cs typeface="+mn-lt"/>
              </a:rPr>
              <a:t> τα </a:t>
            </a:r>
            <a:r>
              <a:rPr lang="en-US" sz="1600" dirty="0" err="1">
                <a:latin typeface="Arial"/>
                <a:ea typeface="+mn-lt"/>
                <a:cs typeface="+mn-lt"/>
              </a:rPr>
              <a:t>τελευτ</a:t>
            </a:r>
            <a:r>
              <a:rPr lang="en-US" sz="1600" dirty="0">
                <a:latin typeface="Arial"/>
                <a:ea typeface="+mn-lt"/>
                <a:cs typeface="+mn-lt"/>
              </a:rPr>
              <a:t>αία </a:t>
            </a:r>
            <a:r>
              <a:rPr lang="en-US" sz="1600" dirty="0" err="1">
                <a:latin typeface="Arial"/>
                <a:ea typeface="+mn-lt"/>
                <a:cs typeface="+mn-lt"/>
              </a:rPr>
              <a:t>χρόνι</a:t>
            </a:r>
            <a:r>
              <a:rPr lang="en-US" sz="1600" dirty="0">
                <a:latin typeface="Arial"/>
                <a:ea typeface="+mn-lt"/>
                <a:cs typeface="+mn-lt"/>
              </a:rPr>
              <a:t>α </a:t>
            </a:r>
            <a:r>
              <a:rPr lang="en-US" sz="1600" dirty="0" err="1">
                <a:latin typeface="Arial"/>
                <a:ea typeface="+mn-lt"/>
                <a:cs typeface="+mn-lt"/>
              </a:rPr>
              <a:t>γι</a:t>
            </a:r>
            <a:r>
              <a:rPr lang="en-US" sz="1600" dirty="0">
                <a:latin typeface="Arial"/>
                <a:ea typeface="+mn-lt"/>
                <a:cs typeface="+mn-lt"/>
              </a:rPr>
              <a:t>α </a:t>
            </a:r>
            <a:r>
              <a:rPr lang="en-US" sz="1600" dirty="0" err="1">
                <a:latin typeface="Arial"/>
                <a:ea typeface="+mn-lt"/>
                <a:cs typeface="+mn-lt"/>
              </a:rPr>
              <a:t>τις</a:t>
            </a:r>
            <a:r>
              <a:rPr lang="en-US" sz="1600" dirty="0">
                <a:latin typeface="Arial"/>
                <a:ea typeface="+mn-lt"/>
                <a:cs typeface="+mn-lt"/>
              </a:rPr>
              <a:t> </a:t>
            </a:r>
            <a:r>
              <a:rPr lang="en-US" sz="1600" dirty="0" err="1">
                <a:latin typeface="Arial"/>
                <a:ea typeface="+mn-lt"/>
                <a:cs typeface="+mn-lt"/>
              </a:rPr>
              <a:t>ευεργετικές</a:t>
            </a:r>
            <a:r>
              <a:rPr lang="en-US" sz="1600" dirty="0">
                <a:latin typeface="Arial"/>
                <a:ea typeface="+mn-lt"/>
                <a:cs typeface="+mn-lt"/>
              </a:rPr>
              <a:t> </a:t>
            </a:r>
            <a:r>
              <a:rPr lang="en-US" sz="1600" dirty="0" err="1">
                <a:latin typeface="Arial"/>
                <a:ea typeface="+mn-lt"/>
                <a:cs typeface="+mn-lt"/>
              </a:rPr>
              <a:t>τις</a:t>
            </a:r>
            <a:r>
              <a:rPr lang="en-US" sz="1600" dirty="0">
                <a:latin typeface="Arial"/>
                <a:ea typeface="+mn-lt"/>
                <a:cs typeface="+mn-lt"/>
              </a:rPr>
              <a:t> </a:t>
            </a:r>
            <a:r>
              <a:rPr lang="en-US" sz="1600" dirty="0" err="1">
                <a:latin typeface="Arial"/>
                <a:ea typeface="+mn-lt"/>
                <a:cs typeface="+mn-lt"/>
              </a:rPr>
              <a:t>ιδιότητες</a:t>
            </a:r>
            <a:r>
              <a:rPr lang="en-US" sz="1600" dirty="0">
                <a:latin typeface="Arial"/>
                <a:ea typeface="+mn-lt"/>
                <a:cs typeface="+mn-lt"/>
              </a:rPr>
              <a:t> </a:t>
            </a:r>
            <a:r>
              <a:rPr lang="en-US" sz="1600" dirty="0" err="1">
                <a:latin typeface="Arial"/>
                <a:ea typeface="+mn-lt"/>
                <a:cs typeface="+mn-lt"/>
              </a:rPr>
              <a:t>στη</a:t>
            </a:r>
            <a:r>
              <a:rPr lang="en-US" sz="1600" dirty="0">
                <a:latin typeface="Arial"/>
                <a:ea typeface="+mn-lt"/>
                <a:cs typeface="+mn-lt"/>
              </a:rPr>
              <a:t> β</a:t>
            </a:r>
            <a:r>
              <a:rPr lang="en-US" sz="1600" dirty="0" err="1">
                <a:latin typeface="Arial"/>
                <a:ea typeface="+mn-lt"/>
                <a:cs typeface="+mn-lt"/>
              </a:rPr>
              <a:t>ελτίωση</a:t>
            </a:r>
            <a:r>
              <a:rPr lang="en-US" sz="1600" dirty="0">
                <a:latin typeface="Arial"/>
                <a:ea typeface="+mn-lt"/>
                <a:cs typeface="+mn-lt"/>
              </a:rPr>
              <a:t> </a:t>
            </a:r>
            <a:r>
              <a:rPr lang="en-US" sz="1600" dirty="0" err="1">
                <a:latin typeface="Arial"/>
                <a:ea typeface="+mn-lt"/>
                <a:cs typeface="+mn-lt"/>
              </a:rPr>
              <a:t>της</a:t>
            </a:r>
            <a:r>
              <a:rPr lang="en-US" sz="1600" dirty="0">
                <a:latin typeface="Arial"/>
                <a:ea typeface="+mn-lt"/>
                <a:cs typeface="+mn-lt"/>
              </a:rPr>
              <a:t> </a:t>
            </a:r>
            <a:r>
              <a:rPr lang="en-US" sz="1600" dirty="0" err="1">
                <a:latin typeface="Arial"/>
                <a:ea typeface="+mn-lt"/>
                <a:cs typeface="+mn-lt"/>
              </a:rPr>
              <a:t>ελ</a:t>
            </a:r>
            <a:r>
              <a:rPr lang="en-US" sz="1600" dirty="0">
                <a:latin typeface="Arial"/>
                <a:ea typeface="+mn-lt"/>
                <a:cs typeface="+mn-lt"/>
              </a:rPr>
              <a:t>α</a:t>
            </a:r>
            <a:r>
              <a:rPr lang="en-US" sz="1600" dirty="0" err="1">
                <a:latin typeface="Arial"/>
                <a:ea typeface="+mn-lt"/>
                <a:cs typeface="+mn-lt"/>
              </a:rPr>
              <a:t>στικότητ</a:t>
            </a:r>
            <a:r>
              <a:rPr lang="en-US" sz="1600" dirty="0">
                <a:latin typeface="Arial"/>
                <a:ea typeface="+mn-lt"/>
                <a:cs typeface="+mn-lt"/>
              </a:rPr>
              <a:t>ας, </a:t>
            </a:r>
            <a:r>
              <a:rPr lang="en-US" sz="1600" dirty="0" err="1">
                <a:latin typeface="Arial"/>
                <a:ea typeface="+mn-lt"/>
                <a:cs typeface="+mn-lt"/>
              </a:rPr>
              <a:t>της</a:t>
            </a:r>
            <a:r>
              <a:rPr lang="en-US" sz="1600" dirty="0">
                <a:latin typeface="Arial"/>
                <a:ea typeface="+mn-lt"/>
                <a:cs typeface="+mn-lt"/>
              </a:rPr>
              <a:t> </a:t>
            </a:r>
            <a:r>
              <a:rPr lang="en-US" sz="1600" dirty="0" err="1">
                <a:latin typeface="Arial"/>
                <a:ea typeface="+mn-lt"/>
                <a:cs typeface="+mn-lt"/>
              </a:rPr>
              <a:t>δύν</a:t>
            </a:r>
            <a:r>
              <a:rPr lang="en-US" sz="1600" dirty="0">
                <a:latin typeface="Arial"/>
                <a:ea typeface="+mn-lt"/>
                <a:cs typeface="+mn-lt"/>
              </a:rPr>
              <a:t>α</a:t>
            </a:r>
            <a:r>
              <a:rPr lang="en-US" sz="1600" dirty="0" err="1">
                <a:latin typeface="Arial"/>
                <a:ea typeface="+mn-lt"/>
                <a:cs typeface="+mn-lt"/>
              </a:rPr>
              <a:t>μης</a:t>
            </a:r>
            <a:r>
              <a:rPr lang="en-US" sz="1600" dirty="0">
                <a:latin typeface="Arial"/>
                <a:ea typeface="+mn-lt"/>
                <a:cs typeface="+mn-lt"/>
              </a:rPr>
              <a:t>, </a:t>
            </a:r>
            <a:r>
              <a:rPr lang="en-US" sz="1600" dirty="0" err="1">
                <a:latin typeface="Arial"/>
                <a:ea typeface="+mn-lt"/>
                <a:cs typeface="+mn-lt"/>
              </a:rPr>
              <a:t>του</a:t>
            </a:r>
            <a:r>
              <a:rPr lang="en-US" sz="1600" dirty="0">
                <a:latin typeface="Arial"/>
                <a:ea typeface="+mn-lt"/>
                <a:cs typeface="+mn-lt"/>
              </a:rPr>
              <a:t> </a:t>
            </a:r>
            <a:r>
              <a:rPr lang="en-US" sz="1600" dirty="0" err="1">
                <a:latin typeface="Arial"/>
                <a:ea typeface="+mn-lt"/>
                <a:cs typeface="+mn-lt"/>
              </a:rPr>
              <a:t>συντονισμού</a:t>
            </a:r>
            <a:r>
              <a:rPr lang="en-US" sz="1600" dirty="0">
                <a:latin typeface="Arial"/>
                <a:ea typeface="+mn-lt"/>
                <a:cs typeface="+mn-lt"/>
              </a:rPr>
              <a:t> </a:t>
            </a:r>
            <a:r>
              <a:rPr lang="en-US" sz="1600" dirty="0" err="1">
                <a:latin typeface="Arial"/>
                <a:ea typeface="+mn-lt"/>
                <a:cs typeface="+mn-lt"/>
              </a:rPr>
              <a:t>των</a:t>
            </a:r>
            <a:r>
              <a:rPr lang="en-US" sz="1600" dirty="0">
                <a:latin typeface="Arial"/>
                <a:ea typeface="+mn-lt"/>
                <a:cs typeface="+mn-lt"/>
              </a:rPr>
              <a:t> </a:t>
            </a:r>
            <a:r>
              <a:rPr lang="en-US" sz="1600" dirty="0" err="1">
                <a:latin typeface="Arial"/>
                <a:ea typeface="+mn-lt"/>
                <a:cs typeface="+mn-lt"/>
              </a:rPr>
              <a:t>κινήσεων</a:t>
            </a:r>
            <a:r>
              <a:rPr lang="en-US" sz="1600" dirty="0">
                <a:latin typeface="Arial"/>
                <a:ea typeface="+mn-lt"/>
                <a:cs typeface="+mn-lt"/>
              </a:rPr>
              <a:t> και </a:t>
            </a:r>
            <a:r>
              <a:rPr lang="en-US" sz="1600" dirty="0" err="1">
                <a:latin typeface="Arial"/>
                <a:ea typeface="+mn-lt"/>
                <a:cs typeface="+mn-lt"/>
              </a:rPr>
              <a:t>της</a:t>
            </a:r>
            <a:r>
              <a:rPr lang="en-US" sz="1600" dirty="0">
                <a:latin typeface="Arial"/>
                <a:ea typeface="+mn-lt"/>
                <a:cs typeface="+mn-lt"/>
              </a:rPr>
              <a:t> β</a:t>
            </a:r>
            <a:r>
              <a:rPr lang="en-US" sz="1600" dirty="0" err="1">
                <a:latin typeface="Arial"/>
                <a:ea typeface="+mn-lt"/>
                <a:cs typeface="+mn-lt"/>
              </a:rPr>
              <a:t>ελτίωσης</a:t>
            </a:r>
            <a:r>
              <a:rPr lang="en-US" sz="1600" dirty="0">
                <a:latin typeface="Arial"/>
                <a:ea typeface="+mn-lt"/>
                <a:cs typeface="+mn-lt"/>
              </a:rPr>
              <a:t> </a:t>
            </a:r>
            <a:r>
              <a:rPr lang="en-US" sz="1600" dirty="0" err="1">
                <a:latin typeface="Arial"/>
                <a:ea typeface="+mn-lt"/>
                <a:cs typeface="+mn-lt"/>
              </a:rPr>
              <a:t>του</a:t>
            </a:r>
            <a:r>
              <a:rPr lang="en-US" sz="1600" dirty="0">
                <a:latin typeface="Arial"/>
                <a:ea typeface="+mn-lt"/>
                <a:cs typeface="+mn-lt"/>
              </a:rPr>
              <a:t> </a:t>
            </a:r>
            <a:r>
              <a:rPr lang="en-US" sz="1600" dirty="0" err="1">
                <a:latin typeface="Arial"/>
                <a:ea typeface="+mn-lt"/>
                <a:cs typeface="+mn-lt"/>
              </a:rPr>
              <a:t>κινητικού</a:t>
            </a:r>
            <a:r>
              <a:rPr lang="en-US" sz="1600" dirty="0">
                <a:latin typeface="Arial"/>
                <a:ea typeface="+mn-lt"/>
                <a:cs typeface="+mn-lt"/>
              </a:rPr>
              <a:t> </a:t>
            </a:r>
            <a:r>
              <a:rPr lang="en-US" sz="1600" dirty="0" err="1">
                <a:latin typeface="Arial"/>
                <a:ea typeface="+mn-lt"/>
                <a:cs typeface="+mn-lt"/>
              </a:rPr>
              <a:t>ελέγχου</a:t>
            </a:r>
            <a:r>
              <a:rPr lang="en-US" sz="1600" dirty="0">
                <a:latin typeface="Arial"/>
                <a:ea typeface="+mn-lt"/>
                <a:cs typeface="+mn-lt"/>
              </a:rPr>
              <a:t> </a:t>
            </a:r>
            <a:r>
              <a:rPr lang="en-US" sz="1600" dirty="0" err="1">
                <a:latin typeface="Arial"/>
                <a:ea typeface="+mn-lt"/>
                <a:cs typeface="+mn-lt"/>
              </a:rPr>
              <a:t>στο</a:t>
            </a:r>
            <a:r>
              <a:rPr lang="en-US" sz="1600" dirty="0">
                <a:latin typeface="Arial"/>
                <a:ea typeface="+mn-lt"/>
                <a:cs typeface="+mn-lt"/>
              </a:rPr>
              <a:t> α</a:t>
            </a:r>
            <a:r>
              <a:rPr lang="en-US" sz="1600" dirty="0" err="1">
                <a:latin typeface="Arial"/>
                <a:ea typeface="+mn-lt"/>
                <a:cs typeface="+mn-lt"/>
              </a:rPr>
              <a:t>νθρώ</a:t>
            </a:r>
            <a:r>
              <a:rPr lang="en-US" sz="1600" dirty="0">
                <a:latin typeface="Arial"/>
                <a:ea typeface="+mn-lt"/>
                <a:cs typeface="+mn-lt"/>
              </a:rPr>
              <a:t>π</a:t>
            </a:r>
            <a:r>
              <a:rPr lang="en-US" sz="1600" dirty="0" err="1">
                <a:latin typeface="Arial"/>
                <a:ea typeface="+mn-lt"/>
                <a:cs typeface="+mn-lt"/>
              </a:rPr>
              <a:t>ινο</a:t>
            </a:r>
            <a:r>
              <a:rPr lang="en-US" sz="1600" dirty="0">
                <a:latin typeface="Arial"/>
                <a:ea typeface="+mn-lt"/>
                <a:cs typeface="+mn-lt"/>
              </a:rPr>
              <a:t> </a:t>
            </a:r>
            <a:r>
              <a:rPr lang="en-US" sz="1600" dirty="0" err="1">
                <a:latin typeface="Arial"/>
                <a:ea typeface="+mn-lt"/>
                <a:cs typeface="+mn-lt"/>
              </a:rPr>
              <a:t>σώμ</a:t>
            </a:r>
            <a:r>
              <a:rPr lang="en-US" sz="1600" dirty="0">
                <a:latin typeface="Arial"/>
                <a:ea typeface="+mn-lt"/>
                <a:cs typeface="+mn-lt"/>
              </a:rPr>
              <a:t>α. </a:t>
            </a:r>
            <a:r>
              <a:rPr lang="en-US" sz="1600" dirty="0" err="1">
                <a:latin typeface="Arial"/>
                <a:ea typeface="+mn-lt"/>
                <a:cs typeface="+mn-lt"/>
              </a:rPr>
              <a:t>Έτσι</a:t>
            </a:r>
            <a:r>
              <a:rPr lang="en-US" sz="1600" dirty="0">
                <a:latin typeface="Arial"/>
                <a:ea typeface="+mn-lt"/>
                <a:cs typeface="+mn-lt"/>
              </a:rPr>
              <a:t> </a:t>
            </a:r>
            <a:r>
              <a:rPr lang="en-US" sz="1600" dirty="0" err="1">
                <a:latin typeface="Arial"/>
                <a:ea typeface="+mn-lt"/>
                <a:cs typeface="+mn-lt"/>
              </a:rPr>
              <a:t>με</a:t>
            </a:r>
            <a:r>
              <a:rPr lang="en-US" sz="1600" dirty="0">
                <a:latin typeface="Arial"/>
                <a:ea typeface="+mn-lt"/>
                <a:cs typeface="+mn-lt"/>
              </a:rPr>
              <a:t> κα</a:t>
            </a:r>
            <a:r>
              <a:rPr lang="en-US" sz="1600" dirty="0" err="1">
                <a:latin typeface="Arial"/>
                <a:ea typeface="+mn-lt"/>
                <a:cs typeface="+mn-lt"/>
              </a:rPr>
              <a:t>τάλληλες</a:t>
            </a:r>
            <a:r>
              <a:rPr lang="en-US" sz="1600" dirty="0">
                <a:latin typeface="Arial"/>
                <a:ea typeface="+mn-lt"/>
                <a:cs typeface="+mn-lt"/>
              </a:rPr>
              <a:t> π</a:t>
            </a:r>
            <a:r>
              <a:rPr lang="en-US" sz="1600" dirty="0" err="1">
                <a:latin typeface="Arial"/>
                <a:ea typeface="+mn-lt"/>
                <a:cs typeface="+mn-lt"/>
              </a:rPr>
              <a:t>ροσ</a:t>
            </a:r>
            <a:r>
              <a:rPr lang="en-US" sz="1600" dirty="0">
                <a:latin typeface="Arial"/>
                <a:ea typeface="+mn-lt"/>
                <a:cs typeface="+mn-lt"/>
              </a:rPr>
              <a:t>α</a:t>
            </a:r>
            <a:r>
              <a:rPr lang="en-US" sz="1600" dirty="0" err="1">
                <a:latin typeface="Arial"/>
                <a:ea typeface="+mn-lt"/>
                <a:cs typeface="+mn-lt"/>
              </a:rPr>
              <a:t>ρμογές</a:t>
            </a:r>
            <a:r>
              <a:rPr lang="en-US" sz="1600" dirty="0">
                <a:latin typeface="Arial"/>
                <a:ea typeface="+mn-lt"/>
                <a:cs typeface="+mn-lt"/>
              </a:rPr>
              <a:t>, </a:t>
            </a:r>
            <a:r>
              <a:rPr lang="en-US" sz="1600" dirty="0" err="1">
                <a:latin typeface="Arial"/>
                <a:ea typeface="+mn-lt"/>
                <a:cs typeface="+mn-lt"/>
              </a:rPr>
              <a:t>το</a:t>
            </a:r>
            <a:r>
              <a:rPr lang="en-US" sz="1600" dirty="0">
                <a:latin typeface="Arial"/>
                <a:ea typeface="+mn-lt"/>
                <a:cs typeface="+mn-lt"/>
              </a:rPr>
              <a:t> Pilates </a:t>
            </a:r>
            <a:r>
              <a:rPr lang="en-US" sz="1600" dirty="0" err="1">
                <a:latin typeface="Arial"/>
                <a:ea typeface="+mn-lt"/>
                <a:cs typeface="+mn-lt"/>
              </a:rPr>
              <a:t>έχει</a:t>
            </a:r>
            <a:r>
              <a:rPr lang="en-US" sz="1600" dirty="0">
                <a:latin typeface="Arial"/>
                <a:ea typeface="+mn-lt"/>
                <a:cs typeface="+mn-lt"/>
              </a:rPr>
              <a:t> π</a:t>
            </a:r>
            <a:r>
              <a:rPr lang="en-US" sz="1600" dirty="0" err="1">
                <a:latin typeface="Arial"/>
                <a:ea typeface="+mn-lt"/>
                <a:cs typeface="+mn-lt"/>
              </a:rPr>
              <a:t>λέον</a:t>
            </a:r>
            <a:r>
              <a:rPr lang="en-US" sz="1600" dirty="0">
                <a:latin typeface="Arial"/>
                <a:ea typeface="+mn-lt"/>
                <a:cs typeface="+mn-lt"/>
              </a:rPr>
              <a:t> </a:t>
            </a:r>
            <a:r>
              <a:rPr lang="en-US" sz="1600" dirty="0" err="1">
                <a:latin typeface="Arial"/>
                <a:ea typeface="+mn-lt"/>
                <a:cs typeface="+mn-lt"/>
              </a:rPr>
              <a:t>εντ</a:t>
            </a:r>
            <a:r>
              <a:rPr lang="en-US" sz="1600" dirty="0">
                <a:latin typeface="Arial"/>
                <a:ea typeface="+mn-lt"/>
                <a:cs typeface="+mn-lt"/>
              </a:rPr>
              <a:t>α</a:t>
            </a:r>
            <a:r>
              <a:rPr lang="en-US" sz="1600" dirty="0" err="1">
                <a:latin typeface="Arial"/>
                <a:ea typeface="+mn-lt"/>
                <a:cs typeface="+mn-lt"/>
              </a:rPr>
              <a:t>χθεί</a:t>
            </a:r>
            <a:r>
              <a:rPr lang="en-US" sz="1600" dirty="0">
                <a:latin typeface="Arial"/>
                <a:ea typeface="+mn-lt"/>
                <a:cs typeface="+mn-lt"/>
              </a:rPr>
              <a:t> </a:t>
            </a:r>
            <a:r>
              <a:rPr lang="en-US" sz="1600" dirty="0" err="1">
                <a:latin typeface="Arial"/>
                <a:ea typeface="+mn-lt"/>
                <a:cs typeface="+mn-lt"/>
              </a:rPr>
              <a:t>σε</a:t>
            </a:r>
            <a:r>
              <a:rPr lang="en-US" sz="1600" dirty="0">
                <a:latin typeface="Arial"/>
                <a:ea typeface="+mn-lt"/>
                <a:cs typeface="+mn-lt"/>
              </a:rPr>
              <a:t> π</a:t>
            </a:r>
            <a:r>
              <a:rPr lang="en-US" sz="1600" dirty="0" err="1">
                <a:latin typeface="Arial"/>
                <a:ea typeface="+mn-lt"/>
                <a:cs typeface="+mn-lt"/>
              </a:rPr>
              <a:t>ολλές</a:t>
            </a:r>
            <a:r>
              <a:rPr lang="en-US" sz="1600" dirty="0">
                <a:latin typeface="Arial"/>
                <a:ea typeface="+mn-lt"/>
                <a:cs typeface="+mn-lt"/>
              </a:rPr>
              <a:t> α</a:t>
            </a:r>
            <a:r>
              <a:rPr lang="en-US" sz="1600" dirty="0" err="1">
                <a:latin typeface="Arial"/>
                <a:ea typeface="+mn-lt"/>
                <a:cs typeface="+mn-lt"/>
              </a:rPr>
              <a:t>ξιόλογες</a:t>
            </a:r>
            <a:r>
              <a:rPr lang="en-US" sz="1600" dirty="0">
                <a:latin typeface="Arial"/>
                <a:ea typeface="+mn-lt"/>
                <a:cs typeface="+mn-lt"/>
              </a:rPr>
              <a:t> </a:t>
            </a:r>
            <a:r>
              <a:rPr lang="en-US" sz="1600" dirty="0" err="1">
                <a:latin typeface="Arial"/>
                <a:ea typeface="+mn-lt"/>
                <a:cs typeface="+mn-lt"/>
              </a:rPr>
              <a:t>ιδιωτικές</a:t>
            </a:r>
            <a:r>
              <a:rPr lang="en-US" sz="1600" dirty="0">
                <a:latin typeface="Arial"/>
                <a:ea typeface="+mn-lt"/>
                <a:cs typeface="+mn-lt"/>
              </a:rPr>
              <a:t> </a:t>
            </a:r>
            <a:r>
              <a:rPr lang="en-US" sz="1600" dirty="0" err="1">
                <a:latin typeface="Arial"/>
                <a:ea typeface="+mn-lt"/>
                <a:cs typeface="+mn-lt"/>
              </a:rPr>
              <a:t>κλινικές</a:t>
            </a:r>
            <a:r>
              <a:rPr lang="en-US" sz="1600" dirty="0">
                <a:latin typeface="Arial"/>
                <a:ea typeface="+mn-lt"/>
                <a:cs typeface="+mn-lt"/>
              </a:rPr>
              <a:t> </a:t>
            </a:r>
            <a:r>
              <a:rPr lang="en-US" sz="1600" dirty="0" err="1">
                <a:latin typeface="Arial"/>
                <a:ea typeface="+mn-lt"/>
                <a:cs typeface="+mn-lt"/>
              </a:rPr>
              <a:t>του</a:t>
            </a:r>
            <a:r>
              <a:rPr lang="en-US" sz="1600" dirty="0">
                <a:latin typeface="Arial"/>
                <a:ea typeface="+mn-lt"/>
                <a:cs typeface="+mn-lt"/>
              </a:rPr>
              <a:t> </a:t>
            </a:r>
            <a:r>
              <a:rPr lang="en-US" sz="1600" dirty="0" err="1">
                <a:latin typeface="Arial"/>
                <a:ea typeface="+mn-lt"/>
                <a:cs typeface="+mn-lt"/>
              </a:rPr>
              <a:t>εξωτερικού</a:t>
            </a:r>
            <a:r>
              <a:rPr lang="en-US" sz="1600" dirty="0">
                <a:latin typeface="Arial"/>
                <a:ea typeface="+mn-lt"/>
                <a:cs typeface="+mn-lt"/>
              </a:rPr>
              <a:t> </a:t>
            </a:r>
            <a:r>
              <a:rPr lang="en-US" sz="1600" dirty="0" err="1">
                <a:latin typeface="Arial"/>
                <a:ea typeface="+mn-lt"/>
                <a:cs typeface="+mn-lt"/>
              </a:rPr>
              <a:t>ως</a:t>
            </a:r>
            <a:r>
              <a:rPr lang="en-US" sz="1600" dirty="0">
                <a:latin typeface="Arial"/>
                <a:ea typeface="+mn-lt"/>
                <a:cs typeface="+mn-lt"/>
              </a:rPr>
              <a:t> </a:t>
            </a:r>
            <a:r>
              <a:rPr lang="en-US" sz="1600" dirty="0" err="1">
                <a:latin typeface="Arial"/>
                <a:ea typeface="+mn-lt"/>
                <a:cs typeface="+mn-lt"/>
              </a:rPr>
              <a:t>ολοκληρωμένο</a:t>
            </a:r>
            <a:r>
              <a:rPr lang="en-US" sz="1600" dirty="0">
                <a:latin typeface="Arial"/>
                <a:ea typeface="+mn-lt"/>
                <a:cs typeface="+mn-lt"/>
              </a:rPr>
              <a:t> π</a:t>
            </a:r>
            <a:r>
              <a:rPr lang="en-US" sz="1600" dirty="0" err="1">
                <a:latin typeface="Arial"/>
                <a:ea typeface="+mn-lt"/>
                <a:cs typeface="+mn-lt"/>
              </a:rPr>
              <a:t>ρόγρ</a:t>
            </a:r>
            <a:r>
              <a:rPr lang="en-US" sz="1600" dirty="0">
                <a:latin typeface="Arial"/>
                <a:ea typeface="+mn-lt"/>
                <a:cs typeface="+mn-lt"/>
              </a:rPr>
              <a:t>α</a:t>
            </a:r>
            <a:r>
              <a:rPr lang="en-US" sz="1600" dirty="0" err="1">
                <a:latin typeface="Arial"/>
                <a:ea typeface="+mn-lt"/>
                <a:cs typeface="+mn-lt"/>
              </a:rPr>
              <a:t>μμ</a:t>
            </a:r>
            <a:r>
              <a:rPr lang="en-US" sz="1600" dirty="0">
                <a:latin typeface="Arial"/>
                <a:ea typeface="+mn-lt"/>
                <a:cs typeface="+mn-lt"/>
              </a:rPr>
              <a:t>α </a:t>
            </a:r>
            <a:r>
              <a:rPr lang="en-US" sz="1600" dirty="0" err="1">
                <a:latin typeface="Arial"/>
                <a:ea typeface="+mn-lt"/>
                <a:cs typeface="+mn-lt"/>
              </a:rPr>
              <a:t>θερ</a:t>
            </a:r>
            <a:r>
              <a:rPr lang="en-US" sz="1600" dirty="0">
                <a:latin typeface="Arial"/>
                <a:ea typeface="+mn-lt"/>
                <a:cs typeface="+mn-lt"/>
              </a:rPr>
              <a:t>απ</a:t>
            </a:r>
            <a:r>
              <a:rPr lang="en-US" sz="1600" dirty="0" err="1">
                <a:latin typeface="Arial"/>
                <a:ea typeface="+mn-lt"/>
                <a:cs typeface="+mn-lt"/>
              </a:rPr>
              <a:t>ευτικής</a:t>
            </a:r>
            <a:r>
              <a:rPr lang="en-US" sz="1600" dirty="0">
                <a:latin typeface="Arial"/>
                <a:ea typeface="+mn-lt"/>
                <a:cs typeface="+mn-lt"/>
              </a:rPr>
              <a:t> πα</a:t>
            </a:r>
            <a:r>
              <a:rPr lang="en-US" sz="1600" dirty="0" err="1">
                <a:latin typeface="Arial"/>
                <a:ea typeface="+mn-lt"/>
                <a:cs typeface="+mn-lt"/>
              </a:rPr>
              <a:t>ρέμ</a:t>
            </a:r>
            <a:r>
              <a:rPr lang="en-US" sz="1600" dirty="0">
                <a:latin typeface="Arial"/>
                <a:ea typeface="+mn-lt"/>
                <a:cs typeface="+mn-lt"/>
              </a:rPr>
              <a:t>βα</a:t>
            </a:r>
            <a:r>
              <a:rPr lang="en-US" sz="1600" dirty="0" err="1">
                <a:latin typeface="Arial"/>
                <a:ea typeface="+mn-lt"/>
                <a:cs typeface="+mn-lt"/>
              </a:rPr>
              <a:t>σης</a:t>
            </a:r>
            <a:r>
              <a:rPr lang="en-US" sz="1600" dirty="0">
                <a:latin typeface="Arial"/>
                <a:ea typeface="+mn-lt"/>
                <a:cs typeface="+mn-lt"/>
              </a:rPr>
              <a:t> </a:t>
            </a:r>
            <a:r>
              <a:rPr lang="en-US" sz="1600" dirty="0" err="1">
                <a:latin typeface="Arial"/>
                <a:ea typeface="+mn-lt"/>
                <a:cs typeface="+mn-lt"/>
              </a:rPr>
              <a:t>στη</a:t>
            </a:r>
            <a:r>
              <a:rPr lang="en-US" sz="1600" dirty="0">
                <a:latin typeface="Arial"/>
                <a:ea typeface="+mn-lt"/>
                <a:cs typeface="+mn-lt"/>
              </a:rPr>
              <a:t> </a:t>
            </a:r>
            <a:r>
              <a:rPr lang="en-US" sz="1600" dirty="0" err="1">
                <a:latin typeface="Arial"/>
                <a:ea typeface="+mn-lt"/>
                <a:cs typeface="+mn-lt"/>
              </a:rPr>
              <a:t>σκλήρυνση</a:t>
            </a:r>
            <a:r>
              <a:rPr lang="en-US" sz="1600" dirty="0">
                <a:latin typeface="Arial"/>
                <a:ea typeface="+mn-lt"/>
                <a:cs typeface="+mn-lt"/>
              </a:rPr>
              <a:t> κα</a:t>
            </a:r>
            <a:r>
              <a:rPr lang="en-US" sz="1600" dirty="0" err="1">
                <a:latin typeface="Arial"/>
                <a:ea typeface="+mn-lt"/>
                <a:cs typeface="+mn-lt"/>
              </a:rPr>
              <a:t>τά</a:t>
            </a:r>
            <a:r>
              <a:rPr lang="en-US" sz="1600" dirty="0">
                <a:latin typeface="Arial"/>
                <a:ea typeface="+mn-lt"/>
                <a:cs typeface="+mn-lt"/>
              </a:rPr>
              <a:t> π</a:t>
            </a:r>
            <a:r>
              <a:rPr lang="en-US" sz="1600" dirty="0" err="1">
                <a:latin typeface="Arial"/>
                <a:ea typeface="+mn-lt"/>
                <a:cs typeface="+mn-lt"/>
              </a:rPr>
              <a:t>λάκ</a:t>
            </a:r>
            <a:r>
              <a:rPr lang="en-US" sz="1600" dirty="0">
                <a:latin typeface="Arial"/>
                <a:ea typeface="+mn-lt"/>
                <a:cs typeface="+mn-lt"/>
              </a:rPr>
              <a:t>ας.</a:t>
            </a:r>
          </a:p>
          <a:p>
            <a:pPr>
              <a:lnSpc>
                <a:spcPct val="110000"/>
              </a:lnSpc>
            </a:pPr>
            <a:r>
              <a:rPr lang="en-US" sz="1600" dirty="0">
                <a:latin typeface="Arial"/>
                <a:ea typeface="+mn-lt"/>
                <a:cs typeface="+mn-lt"/>
              </a:rPr>
              <a:t> </a:t>
            </a:r>
            <a:r>
              <a:rPr lang="en-US" sz="1600" err="1">
                <a:latin typeface="Arial"/>
                <a:ea typeface="+mn-lt"/>
                <a:cs typeface="+mn-lt"/>
              </a:rPr>
              <a:t>Οι</a:t>
            </a:r>
            <a:r>
              <a:rPr lang="en-US" sz="1600" dirty="0">
                <a:latin typeface="Arial"/>
                <a:ea typeface="+mn-lt"/>
                <a:cs typeface="+mn-lt"/>
              </a:rPr>
              <a:t> </a:t>
            </a:r>
            <a:r>
              <a:rPr lang="en-US" sz="1600" err="1">
                <a:latin typeface="Arial"/>
                <a:ea typeface="+mn-lt"/>
                <a:cs typeface="+mn-lt"/>
              </a:rPr>
              <a:t>θερ</a:t>
            </a:r>
            <a:r>
              <a:rPr lang="en-US" sz="1600" dirty="0">
                <a:latin typeface="Arial"/>
                <a:ea typeface="+mn-lt"/>
                <a:cs typeface="+mn-lt"/>
              </a:rPr>
              <a:t>απ</a:t>
            </a:r>
            <a:r>
              <a:rPr lang="en-US" sz="1600" err="1">
                <a:latin typeface="Arial"/>
                <a:ea typeface="+mn-lt"/>
                <a:cs typeface="+mn-lt"/>
              </a:rPr>
              <a:t>ευτικές</a:t>
            </a:r>
            <a:r>
              <a:rPr lang="en-US" sz="1600" dirty="0">
                <a:latin typeface="Arial"/>
                <a:ea typeface="+mn-lt"/>
                <a:cs typeface="+mn-lt"/>
              </a:rPr>
              <a:t> α</a:t>
            </a:r>
            <a:r>
              <a:rPr lang="en-US" sz="1600" err="1">
                <a:latin typeface="Arial"/>
                <a:ea typeface="+mn-lt"/>
                <a:cs typeface="+mn-lt"/>
              </a:rPr>
              <a:t>σκήσεις</a:t>
            </a:r>
            <a:r>
              <a:rPr lang="en-US" sz="1600" dirty="0">
                <a:latin typeface="Arial"/>
                <a:ea typeface="+mn-lt"/>
                <a:cs typeface="+mn-lt"/>
              </a:rPr>
              <a:t> </a:t>
            </a:r>
            <a:r>
              <a:rPr lang="en-US" sz="1600" err="1">
                <a:latin typeface="Arial"/>
                <a:ea typeface="+mn-lt"/>
                <a:cs typeface="+mn-lt"/>
              </a:rPr>
              <a:t>με</a:t>
            </a:r>
            <a:r>
              <a:rPr lang="en-US" sz="1600" dirty="0">
                <a:latin typeface="Arial"/>
                <a:ea typeface="+mn-lt"/>
                <a:cs typeface="+mn-lt"/>
              </a:rPr>
              <a:t> </a:t>
            </a:r>
            <a:r>
              <a:rPr lang="en-US" sz="1600" err="1">
                <a:latin typeface="Arial"/>
                <a:ea typeface="+mn-lt"/>
                <a:cs typeface="+mn-lt"/>
              </a:rPr>
              <a:t>τη</a:t>
            </a:r>
            <a:r>
              <a:rPr lang="en-US" sz="1600" dirty="0">
                <a:latin typeface="Arial"/>
                <a:ea typeface="+mn-lt"/>
                <a:cs typeface="+mn-lt"/>
              </a:rPr>
              <a:t> </a:t>
            </a:r>
            <a:r>
              <a:rPr lang="en-US" sz="1600" err="1">
                <a:latin typeface="Arial"/>
                <a:ea typeface="+mn-lt"/>
                <a:cs typeface="+mn-lt"/>
              </a:rPr>
              <a:t>μέθοδο</a:t>
            </a:r>
            <a:r>
              <a:rPr lang="en-US" sz="1600" dirty="0">
                <a:latin typeface="Arial"/>
                <a:ea typeface="+mn-lt"/>
                <a:cs typeface="+mn-lt"/>
              </a:rPr>
              <a:t> Pilates, </a:t>
            </a:r>
            <a:r>
              <a:rPr lang="en-US" sz="1600" err="1">
                <a:latin typeface="Arial"/>
                <a:ea typeface="+mn-lt"/>
                <a:cs typeface="+mn-lt"/>
              </a:rPr>
              <a:t>μετ</a:t>
            </a:r>
            <a:r>
              <a:rPr lang="en-US" sz="1600" dirty="0">
                <a:latin typeface="Arial"/>
                <a:ea typeface="+mn-lt"/>
                <a:cs typeface="+mn-lt"/>
              </a:rPr>
              <a:t>α</a:t>
            </a:r>
            <a:r>
              <a:rPr lang="en-US" sz="1600" err="1">
                <a:latin typeface="Arial"/>
                <a:ea typeface="+mn-lt"/>
                <a:cs typeface="+mn-lt"/>
              </a:rPr>
              <a:t>φράζοντ</a:t>
            </a:r>
            <a:r>
              <a:rPr lang="en-US" sz="1600" dirty="0">
                <a:latin typeface="Arial"/>
                <a:ea typeface="+mn-lt"/>
                <a:cs typeface="+mn-lt"/>
              </a:rPr>
              <a:t>αι </a:t>
            </a:r>
            <a:r>
              <a:rPr lang="en-US" sz="1600" err="1">
                <a:latin typeface="Arial"/>
                <a:ea typeface="+mn-lt"/>
                <a:cs typeface="+mn-lt"/>
              </a:rPr>
              <a:t>σε</a:t>
            </a:r>
            <a:r>
              <a:rPr lang="en-US" sz="1600" dirty="0">
                <a:latin typeface="Arial"/>
                <a:ea typeface="+mn-lt"/>
                <a:cs typeface="+mn-lt"/>
              </a:rPr>
              <a:t> </a:t>
            </a:r>
            <a:r>
              <a:rPr lang="en-US" sz="1600" err="1">
                <a:latin typeface="Arial"/>
                <a:ea typeface="+mn-lt"/>
                <a:cs typeface="+mn-lt"/>
              </a:rPr>
              <a:t>κινήσεις</a:t>
            </a:r>
            <a:r>
              <a:rPr lang="en-US" sz="1600" dirty="0">
                <a:latin typeface="Arial"/>
                <a:ea typeface="+mn-lt"/>
                <a:cs typeface="+mn-lt"/>
              </a:rPr>
              <a:t> π</a:t>
            </a:r>
            <a:r>
              <a:rPr lang="en-US" sz="1600" err="1">
                <a:latin typeface="Arial"/>
                <a:ea typeface="+mn-lt"/>
                <a:cs typeface="+mn-lt"/>
              </a:rPr>
              <a:t>ου</a:t>
            </a:r>
            <a:r>
              <a:rPr lang="en-US" sz="1600" dirty="0">
                <a:latin typeface="Arial"/>
                <a:ea typeface="+mn-lt"/>
                <a:cs typeface="+mn-lt"/>
              </a:rPr>
              <a:t> </a:t>
            </a:r>
            <a:r>
              <a:rPr lang="en-US" sz="1600" err="1">
                <a:latin typeface="Arial"/>
                <a:ea typeface="+mn-lt"/>
                <a:cs typeface="+mn-lt"/>
              </a:rPr>
              <a:t>γίνοντ</a:t>
            </a:r>
            <a:r>
              <a:rPr lang="en-US" sz="1600" dirty="0">
                <a:latin typeface="Arial"/>
                <a:ea typeface="+mn-lt"/>
                <a:cs typeface="+mn-lt"/>
              </a:rPr>
              <a:t>αι </a:t>
            </a:r>
            <a:r>
              <a:rPr lang="en-US" sz="1600" err="1">
                <a:latin typeface="Arial"/>
                <a:ea typeface="+mn-lt"/>
                <a:cs typeface="+mn-lt"/>
              </a:rPr>
              <a:t>στην</a:t>
            </a:r>
            <a:r>
              <a:rPr lang="en-US" sz="1600" dirty="0">
                <a:latin typeface="Arial"/>
                <a:ea typeface="+mn-lt"/>
                <a:cs typeface="+mn-lt"/>
              </a:rPr>
              <a:t> κα</a:t>
            </a:r>
            <a:r>
              <a:rPr lang="en-US" sz="1600" err="1">
                <a:latin typeface="Arial"/>
                <a:ea typeface="+mn-lt"/>
                <a:cs typeface="+mn-lt"/>
              </a:rPr>
              <a:t>θημερινότητ</a:t>
            </a:r>
            <a:r>
              <a:rPr lang="en-US" sz="1600" dirty="0">
                <a:latin typeface="Arial"/>
                <a:ea typeface="+mn-lt"/>
                <a:cs typeface="+mn-lt"/>
              </a:rPr>
              <a:t>α όπ</a:t>
            </a:r>
            <a:r>
              <a:rPr lang="en-US" sz="1600" err="1">
                <a:latin typeface="Arial"/>
                <a:ea typeface="+mn-lt"/>
                <a:cs typeface="+mn-lt"/>
              </a:rPr>
              <a:t>ως</a:t>
            </a:r>
            <a:r>
              <a:rPr lang="en-US" sz="1600" dirty="0">
                <a:latin typeface="Arial"/>
                <a:ea typeface="+mn-lt"/>
                <a:cs typeface="+mn-lt"/>
              </a:rPr>
              <a:t> </a:t>
            </a:r>
            <a:r>
              <a:rPr lang="en-US" sz="1600" err="1">
                <a:latin typeface="Arial"/>
                <a:ea typeface="+mn-lt"/>
                <a:cs typeface="+mn-lt"/>
              </a:rPr>
              <a:t>ότ</a:t>
            </a:r>
            <a:r>
              <a:rPr lang="en-US" sz="1600" dirty="0">
                <a:latin typeface="Arial"/>
                <a:ea typeface="+mn-lt"/>
                <a:cs typeface="+mn-lt"/>
              </a:rPr>
              <a:t>αν </a:t>
            </a:r>
            <a:r>
              <a:rPr lang="en-US" sz="1600" err="1">
                <a:latin typeface="Arial"/>
                <a:ea typeface="+mn-lt"/>
                <a:cs typeface="+mn-lt"/>
              </a:rPr>
              <a:t>κά</a:t>
            </a:r>
            <a:r>
              <a:rPr lang="en-US" sz="1600" dirty="0">
                <a:latin typeface="Arial"/>
                <a:ea typeface="+mn-lt"/>
                <a:cs typeface="+mn-lt"/>
              </a:rPr>
              <a:t>π</a:t>
            </a:r>
            <a:r>
              <a:rPr lang="en-US" sz="1600" err="1">
                <a:latin typeface="Arial"/>
                <a:ea typeface="+mn-lt"/>
                <a:cs typeface="+mn-lt"/>
              </a:rPr>
              <a:t>οιος</a:t>
            </a:r>
            <a:r>
              <a:rPr lang="en-US" sz="1600" dirty="0">
                <a:latin typeface="Arial"/>
                <a:ea typeface="+mn-lt"/>
                <a:cs typeface="+mn-lt"/>
              </a:rPr>
              <a:t> </a:t>
            </a:r>
            <a:r>
              <a:rPr lang="en-US" sz="1600" err="1">
                <a:latin typeface="Arial"/>
                <a:ea typeface="+mn-lt"/>
                <a:cs typeface="+mn-lt"/>
              </a:rPr>
              <a:t>σηκώνετ</a:t>
            </a:r>
            <a:r>
              <a:rPr lang="en-US" sz="1600" dirty="0">
                <a:latin typeface="Arial"/>
                <a:ea typeface="+mn-lt"/>
                <a:cs typeface="+mn-lt"/>
              </a:rPr>
              <a:t>αι από </a:t>
            </a:r>
            <a:r>
              <a:rPr lang="en-US" sz="1600" err="1">
                <a:latin typeface="Arial"/>
                <a:ea typeface="+mn-lt"/>
                <a:cs typeface="+mn-lt"/>
              </a:rPr>
              <a:t>το</a:t>
            </a:r>
            <a:r>
              <a:rPr lang="en-US" sz="1600" dirty="0">
                <a:latin typeface="Arial"/>
                <a:ea typeface="+mn-lt"/>
                <a:cs typeface="+mn-lt"/>
              </a:rPr>
              <a:t> </a:t>
            </a:r>
            <a:r>
              <a:rPr lang="en-US" sz="1600" err="1">
                <a:latin typeface="Arial"/>
                <a:ea typeface="+mn-lt"/>
                <a:cs typeface="+mn-lt"/>
              </a:rPr>
              <a:t>κρε</a:t>
            </a:r>
            <a:r>
              <a:rPr lang="en-US" sz="1600" dirty="0">
                <a:latin typeface="Arial"/>
                <a:ea typeface="+mn-lt"/>
                <a:cs typeface="+mn-lt"/>
              </a:rPr>
              <a:t>β</a:t>
            </a:r>
            <a:r>
              <a:rPr lang="en-US" sz="1600" err="1">
                <a:latin typeface="Arial"/>
                <a:ea typeface="+mn-lt"/>
                <a:cs typeface="+mn-lt"/>
              </a:rPr>
              <a:t>άτι</a:t>
            </a:r>
            <a:r>
              <a:rPr lang="en-US" sz="1600" dirty="0">
                <a:latin typeface="Arial"/>
                <a:ea typeface="+mn-lt"/>
                <a:cs typeface="+mn-lt"/>
              </a:rPr>
              <a:t> </a:t>
            </a:r>
            <a:r>
              <a:rPr lang="en-US" sz="1600" err="1">
                <a:latin typeface="Arial"/>
                <a:ea typeface="+mn-lt"/>
                <a:cs typeface="+mn-lt"/>
              </a:rPr>
              <a:t>του</a:t>
            </a:r>
            <a:r>
              <a:rPr lang="en-US" sz="1600" dirty="0">
                <a:latin typeface="Arial"/>
                <a:ea typeface="+mn-lt"/>
                <a:cs typeface="+mn-lt"/>
              </a:rPr>
              <a:t> ή από </a:t>
            </a:r>
            <a:r>
              <a:rPr lang="en-US" sz="1600" err="1">
                <a:latin typeface="Arial"/>
                <a:ea typeface="+mn-lt"/>
                <a:cs typeface="+mn-lt"/>
              </a:rPr>
              <a:t>έν</a:t>
            </a:r>
            <a:r>
              <a:rPr lang="en-US" sz="1600" dirty="0">
                <a:latin typeface="Arial"/>
                <a:ea typeface="+mn-lt"/>
                <a:cs typeface="+mn-lt"/>
              </a:rPr>
              <a:t>α </a:t>
            </a:r>
            <a:r>
              <a:rPr lang="en-US" sz="1600" err="1">
                <a:latin typeface="Arial"/>
                <a:ea typeface="+mn-lt"/>
                <a:cs typeface="+mn-lt"/>
              </a:rPr>
              <a:t>κάθισμ</a:t>
            </a:r>
            <a:r>
              <a:rPr lang="en-US" sz="1600" dirty="0">
                <a:latin typeface="Arial"/>
                <a:ea typeface="+mn-lt"/>
                <a:cs typeface="+mn-lt"/>
              </a:rPr>
              <a:t>α, </a:t>
            </a:r>
            <a:r>
              <a:rPr lang="en-US" sz="1600" err="1">
                <a:latin typeface="Arial"/>
                <a:ea typeface="+mn-lt"/>
                <a:cs typeface="+mn-lt"/>
              </a:rPr>
              <a:t>ότ</a:t>
            </a:r>
            <a:r>
              <a:rPr lang="en-US" sz="1600" dirty="0">
                <a:latin typeface="Arial"/>
                <a:ea typeface="+mn-lt"/>
                <a:cs typeface="+mn-lt"/>
              </a:rPr>
              <a:t>αν α</a:t>
            </a:r>
            <a:r>
              <a:rPr lang="en-US" sz="1600" err="1">
                <a:latin typeface="Arial"/>
                <a:ea typeface="+mn-lt"/>
                <a:cs typeface="+mn-lt"/>
              </a:rPr>
              <a:t>νε</a:t>
            </a:r>
            <a:r>
              <a:rPr lang="en-US" sz="1600" dirty="0">
                <a:latin typeface="Arial"/>
                <a:ea typeface="+mn-lt"/>
                <a:cs typeface="+mn-lt"/>
              </a:rPr>
              <a:t>βα</a:t>
            </a:r>
            <a:r>
              <a:rPr lang="en-US" sz="1600" err="1">
                <a:latin typeface="Arial"/>
                <a:ea typeface="+mn-lt"/>
                <a:cs typeface="+mn-lt"/>
              </a:rPr>
              <a:t>ίνει</a:t>
            </a:r>
            <a:r>
              <a:rPr lang="en-US" sz="1600" dirty="0">
                <a:latin typeface="Arial"/>
                <a:ea typeface="+mn-lt"/>
                <a:cs typeface="+mn-lt"/>
              </a:rPr>
              <a:t> </a:t>
            </a:r>
            <a:r>
              <a:rPr lang="en-US" sz="1600" err="1">
                <a:latin typeface="Arial"/>
                <a:ea typeface="+mn-lt"/>
                <a:cs typeface="+mn-lt"/>
              </a:rPr>
              <a:t>σκάλες</a:t>
            </a:r>
            <a:r>
              <a:rPr lang="en-US" sz="1600" dirty="0">
                <a:latin typeface="Arial"/>
                <a:ea typeface="+mn-lt"/>
                <a:cs typeface="+mn-lt"/>
              </a:rPr>
              <a:t> </a:t>
            </a:r>
            <a:r>
              <a:rPr lang="en-US" sz="1600" err="1">
                <a:latin typeface="Arial"/>
                <a:ea typeface="+mn-lt"/>
                <a:cs typeface="+mn-lt"/>
              </a:rPr>
              <a:t>κ.λ</a:t>
            </a:r>
            <a:r>
              <a:rPr lang="en-US" sz="1600" dirty="0">
                <a:latin typeface="Arial"/>
                <a:ea typeface="+mn-lt"/>
                <a:cs typeface="+mn-lt"/>
              </a:rPr>
              <a:t>π.</a:t>
            </a:r>
            <a:endParaRPr lang="en-US" sz="1600" dirty="0">
              <a:latin typeface="Arial"/>
            </a:endParaRPr>
          </a:p>
        </p:txBody>
      </p:sp>
      <p:pic>
        <p:nvPicPr>
          <p:cNvPr id="18" name="Picture 18">
            <a:extLst>
              <a:ext uri="{FF2B5EF4-FFF2-40B4-BE49-F238E27FC236}">
                <a16:creationId xmlns:a16="http://schemas.microsoft.com/office/drawing/2014/main" id="{73B6AA5B-6023-4713-B3DC-AABB15DEF190}"/>
              </a:ext>
            </a:extLst>
          </p:cNvPr>
          <p:cNvPicPr>
            <a:picLocks noChangeAspect="1"/>
          </p:cNvPicPr>
          <p:nvPr/>
        </p:nvPicPr>
        <p:blipFill>
          <a:blip r:embed="rId2"/>
          <a:stretch>
            <a:fillRect/>
          </a:stretch>
        </p:blipFill>
        <p:spPr>
          <a:xfrm>
            <a:off x="6651173" y="2787813"/>
            <a:ext cx="5344885" cy="3183526"/>
          </a:xfrm>
          <a:prstGeom prst="rect">
            <a:avLst/>
          </a:prstGeom>
        </p:spPr>
      </p:pic>
      <p:sp>
        <p:nvSpPr>
          <p:cNvPr id="19" name="TextBox 18">
            <a:extLst>
              <a:ext uri="{FF2B5EF4-FFF2-40B4-BE49-F238E27FC236}">
                <a16:creationId xmlns:a16="http://schemas.microsoft.com/office/drawing/2014/main" id="{30B8EB61-565F-4B90-9125-2264D9F5998C}"/>
              </a:ext>
            </a:extLst>
          </p:cNvPr>
          <p:cNvSpPr txBox="1"/>
          <p:nvPr/>
        </p:nvSpPr>
        <p:spPr>
          <a:xfrm>
            <a:off x="9002486" y="6096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(Skpxiou.gr 2021)</a:t>
            </a:r>
          </a:p>
        </p:txBody>
      </p:sp>
    </p:spTree>
    <p:extLst>
      <p:ext uri="{BB962C8B-B14F-4D97-AF65-F5344CB8AC3E}">
        <p14:creationId xmlns:p14="http://schemas.microsoft.com/office/powerpoint/2010/main" val="173449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255B-FD84-423F-8014-675D995B1E06}"/>
              </a:ext>
            </a:extLst>
          </p:cNvPr>
          <p:cNvSpPr>
            <a:spLocks noGrp="1"/>
          </p:cNvSpPr>
          <p:nvPr>
            <p:ph type="title"/>
          </p:nvPr>
        </p:nvSpPr>
        <p:spPr/>
        <p:txBody>
          <a:bodyPr/>
          <a:lstStyle/>
          <a:p>
            <a:r>
              <a:rPr lang="en-US" dirty="0"/>
              <a:t>Pilates</a:t>
            </a:r>
          </a:p>
        </p:txBody>
      </p:sp>
      <p:sp>
        <p:nvSpPr>
          <p:cNvPr id="3" name="Content Placeholder 2">
            <a:extLst>
              <a:ext uri="{FF2B5EF4-FFF2-40B4-BE49-F238E27FC236}">
                <a16:creationId xmlns:a16="http://schemas.microsoft.com/office/drawing/2014/main" id="{214281C3-62BC-435F-B3AB-ECAC6CDC4AF8}"/>
              </a:ext>
            </a:extLst>
          </p:cNvPr>
          <p:cNvSpPr>
            <a:spLocks noGrp="1"/>
          </p:cNvSpPr>
          <p:nvPr>
            <p:ph idx="1"/>
          </p:nvPr>
        </p:nvSpPr>
        <p:spPr>
          <a:xfrm>
            <a:off x="903515" y="1647531"/>
            <a:ext cx="10034601" cy="4395460"/>
          </a:xfrm>
        </p:spPr>
        <p:txBody>
          <a:bodyPr vert="horz" lIns="91440" tIns="45720" rIns="91440" bIns="45720" rtlCol="0" anchor="t">
            <a:normAutofit fontScale="85000" lnSpcReduction="10000"/>
          </a:bodyPr>
          <a:lstStyle/>
          <a:p>
            <a:pPr marL="0" indent="0">
              <a:buNone/>
            </a:pPr>
            <a:r>
              <a:rPr lang="en-US" dirty="0">
                <a:ea typeface="+mn-lt"/>
                <a:cs typeface="+mn-lt"/>
              </a:rPr>
              <a:t> </a:t>
            </a:r>
            <a:r>
              <a:rPr lang="el-GR" sz="1900" dirty="0">
                <a:latin typeface="Arial"/>
                <a:ea typeface="+mn-lt"/>
                <a:cs typeface="+mn-lt"/>
              </a:rPr>
              <a:t>Η άμεση εισαγωγή του «θεραπευτικού </a:t>
            </a:r>
            <a:r>
              <a:rPr lang="el-GR" sz="1900" dirty="0" err="1">
                <a:latin typeface="Arial"/>
                <a:ea typeface="+mn-lt"/>
                <a:cs typeface="+mn-lt"/>
              </a:rPr>
              <a:t>Pilates</a:t>
            </a:r>
            <a:r>
              <a:rPr lang="el-GR" sz="1900" dirty="0">
                <a:latin typeface="Arial"/>
                <a:ea typeface="+mn-lt"/>
                <a:cs typeface="+mn-lt"/>
              </a:rPr>
              <a:t>» (</a:t>
            </a:r>
            <a:r>
              <a:rPr lang="el-GR" sz="1900" dirty="0" err="1">
                <a:latin typeface="Arial"/>
                <a:ea typeface="+mn-lt"/>
                <a:cs typeface="+mn-lt"/>
              </a:rPr>
              <a:t>Rehabilitation</a:t>
            </a:r>
            <a:r>
              <a:rPr lang="el-GR" sz="1900" dirty="0">
                <a:latin typeface="Arial"/>
                <a:ea typeface="+mn-lt"/>
                <a:cs typeface="+mn-lt"/>
              </a:rPr>
              <a:t> </a:t>
            </a:r>
            <a:r>
              <a:rPr lang="el-GR" sz="1900" dirty="0" err="1">
                <a:latin typeface="Arial"/>
                <a:ea typeface="+mn-lt"/>
                <a:cs typeface="+mn-lt"/>
              </a:rPr>
              <a:t>Pilates</a:t>
            </a:r>
            <a:r>
              <a:rPr lang="el-GR" sz="1900" dirty="0">
                <a:latin typeface="Arial"/>
                <a:ea typeface="+mn-lt"/>
                <a:cs typeface="+mn-lt"/>
              </a:rPr>
              <a:t>) στη σκλήρυνση κατά </a:t>
            </a:r>
            <a:br>
              <a:rPr lang="el-GR" sz="1900" dirty="0">
                <a:latin typeface="Arial"/>
                <a:ea typeface="+mn-lt"/>
                <a:cs typeface="+mn-lt"/>
              </a:rPr>
            </a:br>
            <a:r>
              <a:rPr lang="el-GR" sz="1900" dirty="0">
                <a:latin typeface="Arial"/>
                <a:ea typeface="+mn-lt"/>
                <a:cs typeface="+mn-lt"/>
              </a:rPr>
              <a:t>πλάκας συμβάλλει σημαντικά στη πρόληψη της α </a:t>
            </a:r>
            <a:r>
              <a:rPr lang="el-GR" sz="1900" dirty="0" err="1">
                <a:latin typeface="Arial"/>
                <a:ea typeface="+mn-lt"/>
                <a:cs typeface="+mn-lt"/>
              </a:rPr>
              <a:t>απηρίας</a:t>
            </a:r>
            <a:r>
              <a:rPr lang="el-GR" sz="1900" dirty="0">
                <a:latin typeface="Arial"/>
                <a:ea typeface="+mn-lt"/>
                <a:cs typeface="+mn-lt"/>
              </a:rPr>
              <a:t>, στη βελτίωση των επιδόσεων σε</a:t>
            </a:r>
            <a:br>
              <a:rPr lang="el-GR" sz="1900" dirty="0">
                <a:latin typeface="Arial"/>
                <a:ea typeface="+mn-lt"/>
                <a:cs typeface="+mn-lt"/>
              </a:rPr>
            </a:br>
            <a:r>
              <a:rPr lang="el-GR" sz="1900" dirty="0">
                <a:latin typeface="Arial"/>
                <a:ea typeface="+mn-lt"/>
                <a:cs typeface="+mn-lt"/>
              </a:rPr>
              <a:t> καθημερινές δραστηριότητες και </a:t>
            </a:r>
            <a:r>
              <a:rPr lang="el-GR" sz="1900" dirty="0" err="1">
                <a:latin typeface="Arial"/>
                <a:ea typeface="+mn-lt"/>
                <a:cs typeface="+mn-lt"/>
              </a:rPr>
              <a:t>κατ’επέκταση</a:t>
            </a:r>
            <a:r>
              <a:rPr lang="el-GR" sz="1900" dirty="0">
                <a:latin typeface="Arial"/>
                <a:ea typeface="+mn-lt"/>
                <a:cs typeface="+mn-lt"/>
              </a:rPr>
              <a:t> στη συνολική βελτίωση της ποιότητας ζωής και</a:t>
            </a:r>
            <a:br>
              <a:rPr lang="el-GR" sz="1900" dirty="0">
                <a:latin typeface="Arial"/>
                <a:ea typeface="+mn-lt"/>
                <a:cs typeface="+mn-lt"/>
              </a:rPr>
            </a:br>
            <a:r>
              <a:rPr lang="el-GR" sz="1900" dirty="0">
                <a:latin typeface="Arial"/>
                <a:ea typeface="+mn-lt"/>
                <a:cs typeface="+mn-lt"/>
              </a:rPr>
              <a:t> της ψυχολογίας των ασθενών . </a:t>
            </a:r>
            <a:endParaRPr lang="el-GR" sz="1900" dirty="0"/>
          </a:p>
          <a:p>
            <a:pPr marL="0" indent="0">
              <a:buNone/>
            </a:pPr>
            <a:r>
              <a:rPr lang="el-GR" sz="1900" dirty="0">
                <a:latin typeface="Arial"/>
                <a:ea typeface="+mn-lt"/>
                <a:cs typeface="+mn-lt"/>
              </a:rPr>
              <a:t>Πιο συγκεκριμένα, ένα εξατομικευμένο </a:t>
            </a:r>
            <a:r>
              <a:rPr lang="el-GR" sz="1900" dirty="0" err="1">
                <a:latin typeface="Arial"/>
                <a:ea typeface="+mn-lt"/>
                <a:cs typeface="+mn-lt"/>
              </a:rPr>
              <a:t>ασκησιολόγιο</a:t>
            </a:r>
            <a:r>
              <a:rPr lang="el-GR" sz="1900" dirty="0">
                <a:latin typeface="Arial"/>
                <a:ea typeface="+mn-lt"/>
                <a:cs typeface="+mn-lt"/>
              </a:rPr>
              <a:t>, το οποίο διαμορφώνεται ύστερα από </a:t>
            </a:r>
            <a:br>
              <a:rPr lang="el-GR" sz="1900" dirty="0">
                <a:latin typeface="Arial"/>
                <a:ea typeface="+mn-lt"/>
                <a:cs typeface="+mn-lt"/>
              </a:rPr>
            </a:br>
            <a:r>
              <a:rPr lang="el-GR" sz="1900" dirty="0">
                <a:latin typeface="Arial"/>
                <a:ea typeface="+mn-lt"/>
                <a:cs typeface="+mn-lt"/>
              </a:rPr>
              <a:t>εξειδικευμένο </a:t>
            </a:r>
            <a:r>
              <a:rPr lang="el-GR" sz="1900" dirty="0" err="1">
                <a:latin typeface="Arial"/>
                <a:ea typeface="+mn-lt"/>
                <a:cs typeface="+mn-lt"/>
              </a:rPr>
              <a:t>μυοσκελετικό</a:t>
            </a:r>
            <a:r>
              <a:rPr lang="el-GR" sz="1900" dirty="0">
                <a:latin typeface="Arial"/>
                <a:ea typeface="+mn-lt"/>
                <a:cs typeface="+mn-lt"/>
              </a:rPr>
              <a:t> έλεγχο, από ειδικευμένο Φυσιοθεραπευτή, συμβάλει στη: </a:t>
            </a:r>
          </a:p>
          <a:p>
            <a:r>
              <a:rPr lang="el-GR" sz="1900" dirty="0">
                <a:latin typeface="Arial"/>
                <a:ea typeface="+mn-lt"/>
                <a:cs typeface="+mn-lt"/>
              </a:rPr>
              <a:t>διατήρηση της </a:t>
            </a:r>
            <a:r>
              <a:rPr lang="el-GR" sz="1900" dirty="0" err="1">
                <a:latin typeface="Arial"/>
                <a:ea typeface="+mn-lt"/>
                <a:cs typeface="+mn-lt"/>
              </a:rPr>
              <a:t>μυοσκελετικής</a:t>
            </a:r>
            <a:r>
              <a:rPr lang="el-GR" sz="1900" dirty="0">
                <a:latin typeface="Arial"/>
                <a:ea typeface="+mn-lt"/>
                <a:cs typeface="+mn-lt"/>
              </a:rPr>
              <a:t> αρτιότητας με ασκήσεις επιλεκτικής ενδυνάμωσης και ελαστικότητας</a:t>
            </a:r>
            <a:endParaRPr lang="el-GR" sz="1900" dirty="0">
              <a:latin typeface="Arial Nova Light"/>
              <a:ea typeface="+mn-lt"/>
              <a:cs typeface="+mn-lt"/>
            </a:endParaRPr>
          </a:p>
          <a:p>
            <a:r>
              <a:rPr lang="el-GR" sz="1900" dirty="0">
                <a:latin typeface="Arial"/>
                <a:ea typeface="+mn-lt"/>
                <a:cs typeface="+mn-lt"/>
              </a:rPr>
              <a:t>βελτίωση φυσικής κατάστασης και αντιμετώπιση της πρόωρης κόπωσης </a:t>
            </a:r>
            <a:endParaRPr lang="el-GR" sz="1900" dirty="0">
              <a:latin typeface="Arial Nova Light"/>
              <a:ea typeface="+mn-lt"/>
              <a:cs typeface="+mn-lt"/>
            </a:endParaRPr>
          </a:p>
          <a:p>
            <a:r>
              <a:rPr lang="el-GR" sz="1900" dirty="0">
                <a:latin typeface="Arial"/>
                <a:ea typeface="+mn-lt"/>
                <a:cs typeface="+mn-lt"/>
              </a:rPr>
              <a:t>αύξηση της αυτοπεποίθησης και αίσθησης αυτονομίας (το άτομο αποκτά εμπιστοσύνη στον εαυτό του)</a:t>
            </a:r>
            <a:endParaRPr lang="el-GR" sz="1900" dirty="0">
              <a:latin typeface="Arial Nova Light"/>
              <a:ea typeface="+mn-lt"/>
              <a:cs typeface="+mn-lt"/>
            </a:endParaRPr>
          </a:p>
          <a:p>
            <a:r>
              <a:rPr lang="el-GR" sz="1900" dirty="0">
                <a:latin typeface="Arial"/>
                <a:ea typeface="+mn-lt"/>
                <a:cs typeface="+mn-lt"/>
              </a:rPr>
              <a:t>μείωση της κατάθλιψης και του άγχους (έρευνες αποδεικνύουν </a:t>
            </a:r>
            <a:r>
              <a:rPr lang="el-GR" sz="1900" dirty="0" err="1">
                <a:latin typeface="Arial"/>
                <a:ea typeface="+mn-lt"/>
                <a:cs typeface="+mn-lt"/>
              </a:rPr>
              <a:t>οτι</a:t>
            </a:r>
            <a:r>
              <a:rPr lang="el-GR" sz="1900" dirty="0">
                <a:latin typeface="Arial"/>
                <a:ea typeface="+mn-lt"/>
                <a:cs typeface="+mn-lt"/>
              </a:rPr>
              <a:t> ο οργανισμός μέσω της άσκησης και της κοινωνικοποίησης, παράγει «ορμόνες ευφορίας», τις </a:t>
            </a:r>
            <a:r>
              <a:rPr lang="el-GR" sz="1900" dirty="0" err="1">
                <a:latin typeface="Arial"/>
                <a:ea typeface="+mn-lt"/>
                <a:cs typeface="+mn-lt"/>
              </a:rPr>
              <a:t>ενδορφίνες</a:t>
            </a:r>
            <a:endParaRPr lang="el-GR" sz="1900" dirty="0" err="1">
              <a:latin typeface="Arial Nova Light"/>
              <a:ea typeface="+mn-lt"/>
              <a:cs typeface="+mn-lt"/>
            </a:endParaRPr>
          </a:p>
          <a:p>
            <a:r>
              <a:rPr lang="el-GR" sz="1900" dirty="0">
                <a:latin typeface="Arial"/>
                <a:ea typeface="+mn-lt"/>
                <a:cs typeface="+mn-lt"/>
              </a:rPr>
              <a:t>βελτίωση των νοητικών λειτουργιών (αποδεδειγμένα το </a:t>
            </a:r>
            <a:r>
              <a:rPr lang="el-GR" sz="1900" dirty="0" err="1">
                <a:latin typeface="Arial"/>
                <a:ea typeface="+mn-lt"/>
                <a:cs typeface="+mn-lt"/>
              </a:rPr>
              <a:t>Pilates</a:t>
            </a:r>
            <a:r>
              <a:rPr lang="el-GR" sz="1900" dirty="0">
                <a:latin typeface="Arial"/>
                <a:ea typeface="+mn-lt"/>
                <a:cs typeface="+mn-lt"/>
              </a:rPr>
              <a:t> βελτιώνει την μνήμη και ενεργοποιεί ποικιλοτρόπως πολλαπλά κέντρα ελέγχου στον εγκέφαλου.</a:t>
            </a:r>
            <a:endParaRPr lang="el-GR" sz="1900" dirty="0"/>
          </a:p>
          <a:p>
            <a:endParaRPr lang="el-GR" sz="1900" dirty="0"/>
          </a:p>
        </p:txBody>
      </p:sp>
      <p:sp>
        <p:nvSpPr>
          <p:cNvPr id="4" name="TextBox 3">
            <a:extLst>
              <a:ext uri="{FF2B5EF4-FFF2-40B4-BE49-F238E27FC236}">
                <a16:creationId xmlns:a16="http://schemas.microsoft.com/office/drawing/2014/main" id="{2DF82255-5339-41E0-9D47-151EF32690E2}"/>
              </a:ext>
            </a:extLst>
          </p:cNvPr>
          <p:cNvSpPr txBox="1"/>
          <p:nvPr/>
        </p:nvSpPr>
        <p:spPr>
          <a:xfrm>
            <a:off x="9002486" y="6096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(Skpxiou.gr 2021)</a:t>
            </a:r>
          </a:p>
        </p:txBody>
      </p:sp>
    </p:spTree>
    <p:extLst>
      <p:ext uri="{BB962C8B-B14F-4D97-AF65-F5344CB8AC3E}">
        <p14:creationId xmlns:p14="http://schemas.microsoft.com/office/powerpoint/2010/main" val="133782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811B4-4FE4-42DF-B59A-CB8E78FBD277}"/>
              </a:ext>
            </a:extLst>
          </p:cNvPr>
          <p:cNvSpPr>
            <a:spLocks noGrp="1"/>
          </p:cNvSpPr>
          <p:nvPr>
            <p:ph type="title"/>
          </p:nvPr>
        </p:nvSpPr>
        <p:spPr>
          <a:xfrm>
            <a:off x="5963479" y="596393"/>
            <a:ext cx="5618922" cy="1542507"/>
          </a:xfrm>
        </p:spPr>
        <p:txBody>
          <a:bodyPr>
            <a:normAutofit/>
          </a:bodyPr>
          <a:lstStyle/>
          <a:p>
            <a:r>
              <a:rPr lang="en-GB">
                <a:solidFill>
                  <a:srgbClr val="FFFFFF"/>
                </a:solidFill>
                <a:ea typeface="+mj-lt"/>
                <a:cs typeface="+mj-lt"/>
              </a:rPr>
              <a:t>Exercise therapy</a:t>
            </a:r>
            <a:endParaRPr lang="en-US">
              <a:solidFill>
                <a:srgbClr val="FFFFFF"/>
              </a:solidFill>
              <a:ea typeface="+mj-lt"/>
              <a:cs typeface="+mj-lt"/>
            </a:endParaRPr>
          </a:p>
          <a:p>
            <a:endParaRPr lang="en-US">
              <a:solidFill>
                <a:srgbClr val="FFFFFF"/>
              </a:solidFill>
            </a:endParaRPr>
          </a:p>
        </p:txBody>
      </p:sp>
      <p:pic>
        <p:nvPicPr>
          <p:cNvPr id="4" name="Picture 4" descr="A picture containing person&#10;&#10;Description automatically generated">
            <a:extLst>
              <a:ext uri="{FF2B5EF4-FFF2-40B4-BE49-F238E27FC236}">
                <a16:creationId xmlns:a16="http://schemas.microsoft.com/office/drawing/2014/main" id="{075E9963-7AF0-4DA5-AA7A-577E6A9EE0DB}"/>
              </a:ext>
            </a:extLst>
          </p:cNvPr>
          <p:cNvPicPr>
            <a:picLocks noChangeAspect="1"/>
          </p:cNvPicPr>
          <p:nvPr/>
        </p:nvPicPr>
        <p:blipFill rotWithShape="1">
          <a:blip r:embed="rId2"/>
          <a:srcRect l="36109" r="21391"/>
          <a:stretch/>
        </p:blipFill>
        <p:spPr>
          <a:xfrm>
            <a:off x="-43523" y="-5507"/>
            <a:ext cx="5181578" cy="6858000"/>
          </a:xfrm>
          <a:prstGeom prst="rect">
            <a:avLst/>
          </a:prstGeom>
        </p:spPr>
      </p:pic>
      <p:sp>
        <p:nvSpPr>
          <p:cNvPr id="3" name="Content Placeholder 2">
            <a:extLst>
              <a:ext uri="{FF2B5EF4-FFF2-40B4-BE49-F238E27FC236}">
                <a16:creationId xmlns:a16="http://schemas.microsoft.com/office/drawing/2014/main" id="{E6E092D6-9FBD-482C-BA9F-825D78FE8078}"/>
              </a:ext>
            </a:extLst>
          </p:cNvPr>
          <p:cNvSpPr>
            <a:spLocks noGrp="1"/>
          </p:cNvSpPr>
          <p:nvPr>
            <p:ph idx="1"/>
          </p:nvPr>
        </p:nvSpPr>
        <p:spPr>
          <a:xfrm>
            <a:off x="5963478" y="2138901"/>
            <a:ext cx="5618922" cy="4033299"/>
          </a:xfrm>
        </p:spPr>
        <p:txBody>
          <a:bodyPr vert="horz" lIns="91440" tIns="45720" rIns="91440" bIns="45720" rtlCol="0" anchor="t">
            <a:normAutofit/>
          </a:bodyPr>
          <a:lstStyle/>
          <a:p>
            <a:pPr>
              <a:buFont typeface="Arial"/>
              <a:buChar char="•"/>
            </a:pPr>
            <a:r>
              <a:rPr lang="el-GR" dirty="0">
                <a:solidFill>
                  <a:srgbClr val="FFFFFF"/>
                </a:solidFill>
                <a:ea typeface="+mn-lt"/>
                <a:cs typeface="+mn-lt"/>
              </a:rPr>
              <a:t>Αν και η επιστήμη δεν είναι πολύ αισιόδοξη στο ότι η άσκηση τελικά επιβραδύνει την εξέλιξη της Σ.Κ.Π., επιβεβαιώνει όμως ότι σίγουρα βελτιώνει την καθημερινότητα και την ποιότητα ζωής των ανθρώπων οι οποίοι νοσούν. Οι βελτιώσεις είναι ποικίλες σε σωματικό αλλά και ψυχολογικό επίπεδο.</a:t>
            </a:r>
            <a:r>
              <a:rPr lang="en-US" dirty="0">
                <a:solidFill>
                  <a:srgbClr val="FFFFFF"/>
                </a:solidFill>
                <a:ea typeface="+mn-lt"/>
                <a:cs typeface="+mn-lt"/>
              </a:rPr>
              <a:t>  </a:t>
            </a:r>
            <a:br>
              <a:rPr lang="en-US" dirty="0">
                <a:solidFill>
                  <a:srgbClr val="FFFFFF"/>
                </a:solidFill>
                <a:ea typeface="+mn-lt"/>
                <a:cs typeface="+mn-lt"/>
              </a:rPr>
            </a:br>
            <a:br>
              <a:rPr lang="en-US" dirty="0">
                <a:solidFill>
                  <a:srgbClr val="FFFFFF"/>
                </a:solidFill>
                <a:ea typeface="+mn-lt"/>
                <a:cs typeface="+mn-lt"/>
              </a:rPr>
            </a:br>
            <a:br>
              <a:rPr lang="en-US" dirty="0">
                <a:ea typeface="+mn-lt"/>
                <a:cs typeface="+mn-lt"/>
              </a:rPr>
            </a:br>
            <a:r>
              <a:rPr lang="el-GR" dirty="0">
                <a:solidFill>
                  <a:srgbClr val="FFFFFF"/>
                </a:solidFill>
                <a:ea typeface="+mn-lt"/>
                <a:cs typeface="+mn-lt"/>
              </a:rPr>
              <a:t>(Τσακίρης, </a:t>
            </a:r>
            <a:r>
              <a:rPr lang="en-GB" dirty="0">
                <a:solidFill>
                  <a:srgbClr val="FFFFFF"/>
                </a:solidFill>
                <a:ea typeface="+mn-lt"/>
                <a:cs typeface="+mn-lt"/>
              </a:rPr>
              <a:t>2020</a:t>
            </a:r>
            <a:r>
              <a:rPr lang="el-GR" dirty="0">
                <a:solidFill>
                  <a:srgbClr val="FFFFFF"/>
                </a:solidFill>
                <a:ea typeface="+mn-lt"/>
                <a:cs typeface="+mn-lt"/>
              </a:rPr>
              <a:t>)</a:t>
            </a:r>
            <a:endParaRPr lang="en-US" dirty="0">
              <a:solidFill>
                <a:srgbClr val="FFFFFF"/>
              </a:solidFill>
              <a:ea typeface="+mn-lt"/>
              <a:cs typeface="+mn-lt"/>
            </a:endParaRPr>
          </a:p>
          <a:p>
            <a:pPr marL="0" indent="0">
              <a:buNone/>
            </a:pPr>
            <a:endParaRPr lang="en-GB">
              <a:solidFill>
                <a:srgbClr val="FFFFFF"/>
              </a:solidFill>
              <a:ea typeface="+mn-lt"/>
              <a:cs typeface="+mn-lt"/>
            </a:endParaRPr>
          </a:p>
          <a:p>
            <a:endParaRPr lang="en-US">
              <a:solidFill>
                <a:srgbClr val="FFFFFF"/>
              </a:solidFill>
            </a:endParaRPr>
          </a:p>
        </p:txBody>
      </p:sp>
      <p:sp>
        <p:nvSpPr>
          <p:cNvPr id="13" name="Freeform: Shape 12">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9619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FF25AD-0F94-41DA-B0CB-8FDC642B7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14EEE2-91CA-464B-AC64-5479DB513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850C165-81F9-4CBC-87CA-3E6EBEA63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C1A212B-431A-4929-AA76-34A688D3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D7C2E1-5F8E-4009-BD20-8C6B69E59685}"/>
              </a:ext>
            </a:extLst>
          </p:cNvPr>
          <p:cNvSpPr>
            <a:spLocks noGrp="1"/>
          </p:cNvSpPr>
          <p:nvPr>
            <p:ph type="title"/>
          </p:nvPr>
        </p:nvSpPr>
        <p:spPr>
          <a:xfrm>
            <a:off x="914401" y="430307"/>
            <a:ext cx="9914859" cy="1371600"/>
          </a:xfrm>
        </p:spPr>
        <p:txBody>
          <a:bodyPr>
            <a:normAutofit/>
          </a:bodyPr>
          <a:lstStyle/>
          <a:p>
            <a:r>
              <a:rPr lang="en-US" dirty="0" err="1">
                <a:solidFill>
                  <a:srgbClr val="FFFFFF"/>
                </a:solidFill>
              </a:rPr>
              <a:t>Λίγ</a:t>
            </a:r>
            <a:r>
              <a:rPr lang="en-US" dirty="0">
                <a:solidFill>
                  <a:srgbClr val="FFFFFF"/>
                </a:solidFill>
              </a:rPr>
              <a:t>α </a:t>
            </a:r>
            <a:r>
              <a:rPr lang="en-US" dirty="0" err="1">
                <a:solidFill>
                  <a:srgbClr val="FFFFFF"/>
                </a:solidFill>
              </a:rPr>
              <a:t>λόγι</a:t>
            </a:r>
            <a:r>
              <a:rPr lang="en-US" dirty="0">
                <a:solidFill>
                  <a:srgbClr val="FFFFFF"/>
                </a:solidFill>
              </a:rPr>
              <a:t>α </a:t>
            </a:r>
            <a:r>
              <a:rPr lang="en-US" dirty="0" err="1">
                <a:solidFill>
                  <a:srgbClr val="FFFFFF"/>
                </a:solidFill>
              </a:rPr>
              <a:t>γι</a:t>
            </a:r>
            <a:r>
              <a:rPr lang="en-US" dirty="0">
                <a:solidFill>
                  <a:srgbClr val="FFFFFF"/>
                </a:solidFill>
              </a:rPr>
              <a:t>α </a:t>
            </a:r>
            <a:r>
              <a:rPr lang="en-US" dirty="0" err="1">
                <a:solidFill>
                  <a:srgbClr val="FFFFFF"/>
                </a:solidFill>
              </a:rPr>
              <a:t>την</a:t>
            </a:r>
            <a:r>
              <a:rPr lang="en-US" dirty="0">
                <a:solidFill>
                  <a:srgbClr val="FFFFFF"/>
                </a:solidFill>
              </a:rPr>
              <a:t> π</a:t>
            </a:r>
            <a:r>
              <a:rPr lang="en-US" dirty="0" err="1">
                <a:solidFill>
                  <a:srgbClr val="FFFFFF"/>
                </a:solidFill>
              </a:rPr>
              <a:t>άθηση</a:t>
            </a:r>
          </a:p>
        </p:txBody>
      </p:sp>
      <p:sp>
        <p:nvSpPr>
          <p:cNvPr id="3" name="Content Placeholder 2">
            <a:extLst>
              <a:ext uri="{FF2B5EF4-FFF2-40B4-BE49-F238E27FC236}">
                <a16:creationId xmlns:a16="http://schemas.microsoft.com/office/drawing/2014/main" id="{57F03CEE-F1F4-41D5-A735-750C6AA3EDC8}"/>
              </a:ext>
            </a:extLst>
          </p:cNvPr>
          <p:cNvSpPr>
            <a:spLocks noGrp="1"/>
          </p:cNvSpPr>
          <p:nvPr>
            <p:ph idx="1"/>
          </p:nvPr>
        </p:nvSpPr>
        <p:spPr>
          <a:xfrm>
            <a:off x="464457" y="2422303"/>
            <a:ext cx="11258060" cy="4080113"/>
          </a:xfrm>
        </p:spPr>
        <p:txBody>
          <a:bodyPr vert="horz" lIns="91440" tIns="45720" rIns="91440" bIns="45720" rtlCol="0" anchor="t">
            <a:normAutofit fontScale="85000" lnSpcReduction="20000"/>
          </a:bodyPr>
          <a:lstStyle/>
          <a:p>
            <a:pPr>
              <a:lnSpc>
                <a:spcPct val="90000"/>
              </a:lnSpc>
            </a:pPr>
            <a:r>
              <a:rPr lang="el-GR" dirty="0">
                <a:solidFill>
                  <a:schemeClr val="tx1"/>
                </a:solidFill>
                <a:latin typeface="Arial"/>
                <a:ea typeface="+mn-lt"/>
                <a:cs typeface="+mn-lt"/>
              </a:rPr>
              <a:t>Η Σκλήρυνση Κατά Πλάκας ή αλλιώς </a:t>
            </a:r>
            <a:r>
              <a:rPr lang="en-US" dirty="0">
                <a:solidFill>
                  <a:schemeClr val="tx1"/>
                </a:solidFill>
                <a:latin typeface="Arial"/>
                <a:ea typeface="+mn-lt"/>
                <a:cs typeface="+mn-lt"/>
              </a:rPr>
              <a:t>MS</a:t>
            </a:r>
            <a:r>
              <a:rPr lang="el-GR" dirty="0">
                <a:solidFill>
                  <a:schemeClr val="tx1"/>
                </a:solidFill>
                <a:latin typeface="Arial"/>
                <a:ea typeface="+mn-lt"/>
                <a:cs typeface="+mn-lt"/>
              </a:rPr>
              <a:t> </a:t>
            </a:r>
            <a:r>
              <a:rPr lang="en-US" dirty="0">
                <a:solidFill>
                  <a:schemeClr val="tx1"/>
                </a:solidFill>
                <a:latin typeface="Arial"/>
                <a:ea typeface="+mn-lt"/>
                <a:cs typeface="+mn-lt"/>
              </a:rPr>
              <a:t>(Multiple Sclerosis)</a:t>
            </a:r>
            <a:r>
              <a:rPr lang="el-GR" dirty="0">
                <a:solidFill>
                  <a:schemeClr val="tx1"/>
                </a:solidFill>
                <a:latin typeface="Arial"/>
                <a:ea typeface="+mn-lt"/>
                <a:cs typeface="+mn-lt"/>
              </a:rPr>
              <a:t> είναι γνωστή και ως χρόνια  φλεγμονώδης </a:t>
            </a:r>
            <a:r>
              <a:rPr lang="el-GR" dirty="0" err="1">
                <a:solidFill>
                  <a:schemeClr val="tx1"/>
                </a:solidFill>
                <a:latin typeface="Arial"/>
                <a:ea typeface="+mn-lt"/>
                <a:cs typeface="+mn-lt"/>
              </a:rPr>
              <a:t>αυτοάνοση</a:t>
            </a:r>
            <a:r>
              <a:rPr lang="el-GR" dirty="0">
                <a:solidFill>
                  <a:schemeClr val="tx1"/>
                </a:solidFill>
                <a:latin typeface="Arial"/>
                <a:ea typeface="+mn-lt"/>
                <a:cs typeface="+mn-lt"/>
              </a:rPr>
              <a:t> </a:t>
            </a:r>
            <a:r>
              <a:rPr lang="el-GR" dirty="0" err="1">
                <a:solidFill>
                  <a:schemeClr val="tx1"/>
                </a:solidFill>
                <a:latin typeface="Arial"/>
                <a:ea typeface="+mn-lt"/>
                <a:cs typeface="+mn-lt"/>
              </a:rPr>
              <a:t>απομυελινωτική</a:t>
            </a:r>
            <a:r>
              <a:rPr lang="el-GR" dirty="0">
                <a:solidFill>
                  <a:schemeClr val="tx1"/>
                </a:solidFill>
                <a:latin typeface="Arial"/>
                <a:ea typeface="+mn-lt"/>
                <a:cs typeface="+mn-lt"/>
              </a:rPr>
              <a:t> ασθένεια του Κεντρικού Νευρικού Συστήματος (Κ.Ν.Σ.).</a:t>
            </a:r>
            <a:endParaRPr lang="en-US">
              <a:solidFill>
                <a:schemeClr val="tx1"/>
              </a:solidFill>
              <a:latin typeface="Arial"/>
              <a:cs typeface="Arial"/>
            </a:endParaRPr>
          </a:p>
          <a:p>
            <a:pPr marL="0" indent="0">
              <a:lnSpc>
                <a:spcPct val="90000"/>
              </a:lnSpc>
              <a:buNone/>
            </a:pPr>
            <a:endParaRPr lang="el-GR" dirty="0"/>
          </a:p>
          <a:p>
            <a:pPr marL="0" indent="0" algn="r">
              <a:lnSpc>
                <a:spcPct val="90000"/>
              </a:lnSpc>
              <a:buNone/>
            </a:pPr>
            <a:r>
              <a:rPr lang="el-GR" dirty="0">
                <a:solidFill>
                  <a:schemeClr val="tx1"/>
                </a:solidFill>
                <a:latin typeface="Arial"/>
                <a:ea typeface="+mn-lt"/>
                <a:cs typeface="+mn-lt"/>
              </a:rPr>
              <a:t>  (</a:t>
            </a:r>
            <a:r>
              <a:rPr lang="en-US" dirty="0">
                <a:solidFill>
                  <a:schemeClr val="tx1"/>
                </a:solidFill>
                <a:latin typeface="Arial"/>
                <a:ea typeface="+mn-lt"/>
                <a:cs typeface="+mn-lt"/>
              </a:rPr>
              <a:t>Goldberg et al</a:t>
            </a:r>
            <a:r>
              <a:rPr lang="el-GR" dirty="0">
                <a:solidFill>
                  <a:schemeClr val="tx1"/>
                </a:solidFill>
                <a:latin typeface="Arial"/>
                <a:ea typeface="+mn-lt"/>
                <a:cs typeface="+mn-lt"/>
              </a:rPr>
              <a:t>. 2009)</a:t>
            </a:r>
            <a:endParaRPr lang="el-GR" dirty="0">
              <a:solidFill>
                <a:schemeClr val="tx1"/>
              </a:solidFill>
              <a:latin typeface="Arial"/>
            </a:endParaRPr>
          </a:p>
          <a:p>
            <a:pPr>
              <a:lnSpc>
                <a:spcPct val="90000"/>
              </a:lnSpc>
              <a:buFont typeface="Arial,Sans-Serif"/>
              <a:buChar char="•"/>
            </a:pPr>
            <a:r>
              <a:rPr lang="el-GR" dirty="0">
                <a:solidFill>
                  <a:schemeClr val="tx1"/>
                </a:solidFill>
                <a:latin typeface="Arial"/>
                <a:ea typeface="+mn-lt"/>
                <a:cs typeface="+mn-lt"/>
              </a:rPr>
              <a:t>Τα Τ λεμφοκύτταρα του ανοσοποιητικού «επιτίθενται» ενάντια στον εγκέφαλο, την σπονδυλική στήλη και το οπτικό νεύρο.</a:t>
            </a:r>
            <a:r>
              <a:rPr lang="en-US" dirty="0">
                <a:solidFill>
                  <a:schemeClr val="tx1"/>
                </a:solidFill>
                <a:latin typeface="Arial"/>
                <a:ea typeface="+mn-lt"/>
                <a:cs typeface="+mn-lt"/>
              </a:rPr>
              <a:t> </a:t>
            </a:r>
            <a:endParaRPr lang="el-GR" dirty="0">
              <a:solidFill>
                <a:schemeClr val="tx1"/>
              </a:solidFill>
              <a:latin typeface="Arial"/>
              <a:ea typeface="+mn-lt"/>
              <a:cs typeface="+mn-lt"/>
            </a:endParaRPr>
          </a:p>
          <a:p>
            <a:pPr>
              <a:lnSpc>
                <a:spcPct val="90000"/>
              </a:lnSpc>
              <a:buFont typeface="Arial,Sans-Serif"/>
              <a:buChar char="•"/>
            </a:pPr>
            <a:r>
              <a:rPr lang="el-GR" dirty="0">
                <a:solidFill>
                  <a:schemeClr val="tx1"/>
                </a:solidFill>
                <a:latin typeface="Arial"/>
                <a:ea typeface="+mn-lt"/>
                <a:cs typeface="+mn-lt"/>
              </a:rPr>
              <a:t>Αυτό προκαλεί βλάβες στην μυέλινη των </a:t>
            </a:r>
            <a:r>
              <a:rPr lang="el-GR" dirty="0" err="1">
                <a:solidFill>
                  <a:schemeClr val="tx1"/>
                </a:solidFill>
                <a:latin typeface="Arial"/>
                <a:ea typeface="+mn-lt"/>
                <a:cs typeface="+mn-lt"/>
              </a:rPr>
              <a:t>ολιγοδενροκυττάρων</a:t>
            </a:r>
            <a:r>
              <a:rPr lang="el-GR" dirty="0">
                <a:solidFill>
                  <a:schemeClr val="tx1"/>
                </a:solidFill>
                <a:latin typeface="Arial"/>
                <a:ea typeface="+mn-lt"/>
                <a:cs typeface="+mn-lt"/>
              </a:rPr>
              <a:t> και των αξόνων.</a:t>
            </a:r>
            <a:r>
              <a:rPr lang="en-US" dirty="0">
                <a:solidFill>
                  <a:schemeClr val="tx1"/>
                </a:solidFill>
                <a:latin typeface="Arial"/>
                <a:ea typeface="+mn-lt"/>
                <a:cs typeface="+mn-lt"/>
              </a:rPr>
              <a:t> </a:t>
            </a:r>
            <a:endParaRPr lang="en-US">
              <a:solidFill>
                <a:schemeClr val="tx1"/>
              </a:solidFill>
              <a:latin typeface="Arial"/>
              <a:ea typeface="+mn-lt"/>
              <a:cs typeface="+mn-lt"/>
            </a:endParaRPr>
          </a:p>
          <a:p>
            <a:pPr>
              <a:lnSpc>
                <a:spcPct val="90000"/>
              </a:lnSpc>
              <a:buFont typeface="Arial,Sans-Serif"/>
              <a:buChar char="•"/>
            </a:pPr>
            <a:r>
              <a:rPr lang="el-GR" dirty="0">
                <a:solidFill>
                  <a:schemeClr val="tx1"/>
                </a:solidFill>
                <a:latin typeface="Arial"/>
                <a:ea typeface="+mn-lt"/>
                <a:cs typeface="+mn-lt"/>
              </a:rPr>
              <a:t>Η καταστροφή των αξόνων μπορεί να οδηγήσει σε μόνιμη αναπηρία. </a:t>
            </a:r>
            <a:r>
              <a:rPr lang="en-US" dirty="0">
                <a:solidFill>
                  <a:schemeClr val="tx1"/>
                </a:solidFill>
                <a:latin typeface="Arial"/>
                <a:ea typeface="+mn-lt"/>
                <a:cs typeface="+mn-lt"/>
              </a:rPr>
              <a:t> </a:t>
            </a:r>
            <a:r>
              <a:rPr lang="el-GR" dirty="0">
                <a:solidFill>
                  <a:schemeClr val="tx1"/>
                </a:solidFill>
                <a:latin typeface="Arial"/>
                <a:ea typeface="+mn-lt"/>
                <a:cs typeface="+mn-lt"/>
              </a:rPr>
              <a:t> </a:t>
            </a:r>
            <a:endParaRPr lang="el-GR">
              <a:solidFill>
                <a:schemeClr val="tx1"/>
              </a:solidFill>
              <a:latin typeface="Arial"/>
              <a:ea typeface="+mn-lt"/>
              <a:cs typeface="+mn-lt"/>
            </a:endParaRPr>
          </a:p>
          <a:p>
            <a:pPr marL="0" indent="0" algn="r">
              <a:lnSpc>
                <a:spcPct val="90000"/>
              </a:lnSpc>
              <a:buNone/>
            </a:pPr>
            <a:r>
              <a:rPr lang="el-GR" dirty="0">
                <a:solidFill>
                  <a:schemeClr val="tx1"/>
                </a:solidFill>
                <a:latin typeface="Arial"/>
                <a:ea typeface="+mn-lt"/>
                <a:cs typeface="+mn-lt"/>
              </a:rPr>
              <a:t>                                                                                                 </a:t>
            </a:r>
            <a:r>
              <a:rPr lang="en-US" dirty="0">
                <a:solidFill>
                  <a:schemeClr val="tx1"/>
                </a:solidFill>
                <a:latin typeface="Arial"/>
                <a:ea typeface="+mn-lt"/>
                <a:cs typeface="+mn-lt"/>
              </a:rPr>
              <a:t>(B</a:t>
            </a:r>
            <a:r>
              <a:rPr lang="el-GR" dirty="0" err="1">
                <a:solidFill>
                  <a:schemeClr val="tx1"/>
                </a:solidFill>
                <a:latin typeface="Arial"/>
                <a:ea typeface="+mn-lt"/>
                <a:cs typeface="+mn-lt"/>
              </a:rPr>
              <a:t>ερυκίου</a:t>
            </a:r>
            <a:r>
              <a:rPr lang="en-US" dirty="0">
                <a:solidFill>
                  <a:schemeClr val="tx1"/>
                </a:solidFill>
                <a:latin typeface="Arial"/>
                <a:ea typeface="+mn-lt"/>
                <a:cs typeface="+mn-lt"/>
              </a:rPr>
              <a:t> 2020; </a:t>
            </a:r>
            <a:r>
              <a:rPr lang="el-GR" dirty="0">
                <a:solidFill>
                  <a:schemeClr val="tx1"/>
                </a:solidFill>
                <a:latin typeface="Arial"/>
                <a:ea typeface="+mn-lt"/>
                <a:cs typeface="+mn-lt"/>
              </a:rPr>
              <a:t>Λογοθέτης</a:t>
            </a:r>
            <a:r>
              <a:rPr lang="en-US" dirty="0">
                <a:solidFill>
                  <a:schemeClr val="tx1"/>
                </a:solidFill>
                <a:latin typeface="Arial"/>
                <a:ea typeface="+mn-lt"/>
                <a:cs typeface="+mn-lt"/>
              </a:rPr>
              <a:t> 1988)</a:t>
            </a:r>
            <a:br>
              <a:rPr lang="en-US" dirty="0">
                <a:solidFill>
                  <a:schemeClr val="tx1"/>
                </a:solidFill>
                <a:latin typeface="Arial"/>
                <a:ea typeface="+mn-lt"/>
                <a:cs typeface="+mn-lt"/>
              </a:rPr>
            </a:br>
            <a:endParaRPr lang="el-GR" dirty="0">
              <a:solidFill>
                <a:schemeClr val="tx1"/>
              </a:solidFill>
              <a:latin typeface="Arial"/>
              <a:cs typeface="Arial"/>
            </a:endParaRPr>
          </a:p>
          <a:p>
            <a:pPr marL="0" indent="0" algn="ctr">
              <a:lnSpc>
                <a:spcPct val="100000"/>
              </a:lnSpc>
              <a:spcBef>
                <a:spcPts val="0"/>
              </a:spcBef>
              <a:buNone/>
            </a:pPr>
            <a:r>
              <a:rPr lang="el-GR" b="1" dirty="0">
                <a:latin typeface="Arial"/>
                <a:ea typeface="+mn-lt"/>
                <a:cs typeface="+mn-lt"/>
              </a:rPr>
              <a:t>ΕΠΙΔΗΜΙΟΛΟΓIΑ</a:t>
            </a:r>
            <a:br>
              <a:rPr lang="el-GR" b="1" dirty="0">
                <a:latin typeface="Arial"/>
                <a:ea typeface="+mn-lt"/>
                <a:cs typeface="+mn-lt"/>
              </a:rPr>
            </a:br>
            <a:endParaRPr lang="en-US" b="1">
              <a:latin typeface="Arial"/>
              <a:ea typeface="+mn-lt"/>
              <a:cs typeface="+mn-lt"/>
            </a:endParaRPr>
          </a:p>
          <a:p>
            <a:pPr lvl="1" algn="ctr">
              <a:lnSpc>
                <a:spcPct val="100000"/>
              </a:lnSpc>
              <a:spcBef>
                <a:spcPts val="0"/>
              </a:spcBef>
            </a:pPr>
            <a:r>
              <a:rPr lang="el-GR" sz="2100" dirty="0">
                <a:latin typeface="Arial"/>
                <a:ea typeface="+mn-lt"/>
                <a:cs typeface="+mn-lt"/>
              </a:rPr>
              <a:t>Περίπου 2,3 εκατομμύρια άνθρωποι παγκοσμίως έχουν Σ.Κ.Π. </a:t>
            </a:r>
            <a:endParaRPr lang="en-US" sz="2100">
              <a:latin typeface="Arial"/>
              <a:ea typeface="+mn-lt"/>
              <a:cs typeface="+mn-lt"/>
            </a:endParaRPr>
          </a:p>
          <a:p>
            <a:pPr lvl="1" algn="ctr">
              <a:lnSpc>
                <a:spcPct val="100000"/>
              </a:lnSpc>
              <a:spcBef>
                <a:spcPts val="0"/>
              </a:spcBef>
            </a:pPr>
            <a:r>
              <a:rPr lang="el-GR" sz="2100" dirty="0">
                <a:latin typeface="Arial"/>
                <a:ea typeface="+mn-lt"/>
                <a:cs typeface="+mn-lt"/>
              </a:rPr>
              <a:t>Συνήθως προσβάλλει νεαρούς ενήλικες από 20 έως 45 ετών </a:t>
            </a:r>
            <a:endParaRPr lang="en-US" sz="2100">
              <a:latin typeface="Arial"/>
              <a:ea typeface="+mn-lt"/>
              <a:cs typeface="+mn-lt"/>
            </a:endParaRPr>
          </a:p>
          <a:p>
            <a:pPr lvl="1" algn="ctr">
              <a:lnSpc>
                <a:spcPct val="100000"/>
              </a:lnSpc>
              <a:spcBef>
                <a:spcPts val="0"/>
              </a:spcBef>
            </a:pPr>
            <a:r>
              <a:rPr lang="el-GR" sz="2100" dirty="0">
                <a:latin typeface="Arial"/>
                <a:ea typeface="+mn-lt"/>
                <a:cs typeface="+mn-lt"/>
              </a:rPr>
              <a:t>Είναι σπάνια η εμφάνιση της και σε ηλικία μετά των 60.</a:t>
            </a:r>
            <a:endParaRPr lang="en-US" sz="2100">
              <a:latin typeface="Arial"/>
              <a:ea typeface="+mn-lt"/>
              <a:cs typeface="+mn-lt"/>
            </a:endParaRPr>
          </a:p>
          <a:p>
            <a:pPr marL="0" indent="0" algn="r">
              <a:lnSpc>
                <a:spcPct val="90000"/>
              </a:lnSpc>
              <a:buNone/>
            </a:pPr>
            <a:r>
              <a:rPr lang="el-GR" dirty="0">
                <a:solidFill>
                  <a:schemeClr val="tx1"/>
                </a:solidFill>
                <a:latin typeface="Arial"/>
                <a:ea typeface="+mn-lt"/>
                <a:cs typeface="+mn-lt"/>
              </a:rPr>
              <a:t>(Βερυκίου 2020;</a:t>
            </a:r>
            <a:r>
              <a:rPr lang="en-US" dirty="0">
                <a:latin typeface="Arial"/>
                <a:ea typeface="+mn-lt"/>
                <a:cs typeface="+mn-lt"/>
              </a:rPr>
              <a:t>Stenager 2019</a:t>
            </a:r>
            <a:r>
              <a:rPr lang="el-GR" dirty="0">
                <a:solidFill>
                  <a:schemeClr val="tx1"/>
                </a:solidFill>
                <a:latin typeface="Arial"/>
                <a:ea typeface="+mn-lt"/>
                <a:cs typeface="+mn-lt"/>
              </a:rPr>
              <a:t>)</a:t>
            </a:r>
          </a:p>
        </p:txBody>
      </p:sp>
    </p:spTree>
    <p:extLst>
      <p:ext uri="{BB962C8B-B14F-4D97-AF65-F5344CB8AC3E}">
        <p14:creationId xmlns:p14="http://schemas.microsoft.com/office/powerpoint/2010/main" val="51803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5A7F-940A-49A0-A2DA-408DCC67D530}"/>
              </a:ext>
            </a:extLst>
          </p:cNvPr>
          <p:cNvSpPr>
            <a:spLocks noGrp="1"/>
          </p:cNvSpPr>
          <p:nvPr>
            <p:ph type="title"/>
          </p:nvPr>
        </p:nvSpPr>
        <p:spPr/>
        <p:txBody>
          <a:bodyPr/>
          <a:lstStyle/>
          <a:p>
            <a:r>
              <a:rPr lang="en-US" dirty="0" err="1"/>
              <a:t>Ενδυνάμωση</a:t>
            </a:r>
            <a:r>
              <a:rPr lang="en-US" dirty="0"/>
              <a:t> και Exercise Therapy </a:t>
            </a:r>
          </a:p>
        </p:txBody>
      </p:sp>
      <p:sp>
        <p:nvSpPr>
          <p:cNvPr id="3" name="Content Placeholder 2">
            <a:extLst>
              <a:ext uri="{FF2B5EF4-FFF2-40B4-BE49-F238E27FC236}">
                <a16:creationId xmlns:a16="http://schemas.microsoft.com/office/drawing/2014/main" id="{7407BF3E-0BD0-4B87-80A2-85715DFD1F0A}"/>
              </a:ext>
            </a:extLst>
          </p:cNvPr>
          <p:cNvSpPr>
            <a:spLocks noGrp="1"/>
          </p:cNvSpPr>
          <p:nvPr>
            <p:ph idx="1"/>
          </p:nvPr>
        </p:nvSpPr>
        <p:spPr/>
        <p:txBody>
          <a:bodyPr vert="horz" lIns="91440" tIns="45720" rIns="91440" bIns="45720" rtlCol="0" anchor="t">
            <a:normAutofit fontScale="77500" lnSpcReduction="20000"/>
          </a:bodyPr>
          <a:lstStyle/>
          <a:p>
            <a:r>
              <a:rPr lang="en-US" dirty="0">
                <a:ea typeface="+mn-lt"/>
                <a:cs typeface="+mn-lt"/>
              </a:rPr>
              <a:t> </a:t>
            </a:r>
            <a:r>
              <a:rPr lang="en-US" dirty="0" err="1">
                <a:ea typeface="+mn-lt"/>
                <a:cs typeface="+mn-lt"/>
              </a:rPr>
              <a:t>Οι</a:t>
            </a:r>
            <a:r>
              <a:rPr lang="en-US" dirty="0">
                <a:ea typeface="+mn-lt"/>
                <a:cs typeface="+mn-lt"/>
              </a:rPr>
              <a:t> α</a:t>
            </a:r>
            <a:r>
              <a:rPr lang="en-US" dirty="0" err="1">
                <a:ea typeface="+mn-lt"/>
                <a:cs typeface="+mn-lt"/>
              </a:rPr>
              <a:t>σκήσεις</a:t>
            </a:r>
            <a:r>
              <a:rPr lang="en-US" dirty="0">
                <a:ea typeface="+mn-lt"/>
                <a:cs typeface="+mn-lt"/>
              </a:rPr>
              <a:t> </a:t>
            </a:r>
            <a:r>
              <a:rPr lang="en-US" dirty="0" err="1">
                <a:ea typeface="+mn-lt"/>
                <a:cs typeface="+mn-lt"/>
              </a:rPr>
              <a:t>ενδυνάμωσης</a:t>
            </a:r>
            <a:r>
              <a:rPr lang="en-US" dirty="0">
                <a:ea typeface="+mn-lt"/>
                <a:cs typeface="+mn-lt"/>
              </a:rPr>
              <a:t> επ</a:t>
            </a:r>
            <a:r>
              <a:rPr lang="en-US" dirty="0" err="1">
                <a:ea typeface="+mn-lt"/>
                <a:cs typeface="+mn-lt"/>
              </a:rPr>
              <a:t>ικεντρώνοντ</a:t>
            </a:r>
            <a:r>
              <a:rPr lang="en-US" dirty="0">
                <a:ea typeface="+mn-lt"/>
                <a:cs typeface="+mn-lt"/>
              </a:rPr>
              <a:t>αι </a:t>
            </a:r>
            <a:r>
              <a:rPr lang="en-US" dirty="0" err="1">
                <a:ea typeface="+mn-lt"/>
                <a:cs typeface="+mn-lt"/>
              </a:rPr>
              <a:t>στην</a:t>
            </a:r>
            <a:r>
              <a:rPr lang="en-US" dirty="0">
                <a:ea typeface="+mn-lt"/>
                <a:cs typeface="+mn-lt"/>
              </a:rPr>
              <a:t> α</a:t>
            </a:r>
            <a:r>
              <a:rPr lang="en-US" dirty="0" err="1">
                <a:ea typeface="+mn-lt"/>
                <a:cs typeface="+mn-lt"/>
              </a:rPr>
              <a:t>νάκτηση</a:t>
            </a:r>
            <a:r>
              <a:rPr lang="en-US" dirty="0">
                <a:ea typeface="+mn-lt"/>
                <a:cs typeface="+mn-lt"/>
              </a:rPr>
              <a:t> ή </a:t>
            </a:r>
            <a:r>
              <a:rPr lang="en-US" dirty="0" err="1">
                <a:ea typeface="+mn-lt"/>
                <a:cs typeface="+mn-lt"/>
              </a:rPr>
              <a:t>δι</a:t>
            </a:r>
            <a:r>
              <a:rPr lang="en-US" dirty="0">
                <a:ea typeface="+mn-lt"/>
                <a:cs typeface="+mn-lt"/>
              </a:rPr>
              <a:t>α</a:t>
            </a:r>
            <a:r>
              <a:rPr lang="en-US" dirty="0" err="1">
                <a:ea typeface="+mn-lt"/>
                <a:cs typeface="+mn-lt"/>
              </a:rPr>
              <a:t>τήρηση</a:t>
            </a:r>
            <a:r>
              <a:rPr lang="en-US" dirty="0">
                <a:ea typeface="+mn-lt"/>
                <a:cs typeface="+mn-lt"/>
              </a:rPr>
              <a:t> </a:t>
            </a:r>
            <a:r>
              <a:rPr lang="en-US" dirty="0" err="1">
                <a:ea typeface="+mn-lt"/>
                <a:cs typeface="+mn-lt"/>
              </a:rPr>
              <a:t>δύν</a:t>
            </a:r>
            <a:r>
              <a:rPr lang="en-US" dirty="0">
                <a:ea typeface="+mn-lt"/>
                <a:cs typeface="+mn-lt"/>
              </a:rPr>
              <a:t>α</a:t>
            </a:r>
            <a:r>
              <a:rPr lang="en-US" dirty="0" err="1">
                <a:ea typeface="+mn-lt"/>
                <a:cs typeface="+mn-lt"/>
              </a:rPr>
              <a:t>μης</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συγκεκριμένες</a:t>
            </a:r>
            <a:r>
              <a:rPr lang="en-US" dirty="0">
                <a:ea typeface="+mn-lt"/>
                <a:cs typeface="+mn-lt"/>
              </a:rPr>
              <a:t> π</a:t>
            </a:r>
            <a:r>
              <a:rPr lang="en-US" dirty="0" err="1">
                <a:ea typeface="+mn-lt"/>
                <a:cs typeface="+mn-lt"/>
              </a:rPr>
              <a:t>εριοχές</a:t>
            </a:r>
            <a:r>
              <a:rPr lang="en-US" dirty="0">
                <a:ea typeface="+mn-lt"/>
                <a:cs typeface="+mn-lt"/>
              </a:rPr>
              <a:t> </a:t>
            </a:r>
            <a:r>
              <a:rPr lang="en-US" dirty="0" err="1">
                <a:ea typeface="+mn-lt"/>
                <a:cs typeface="+mn-lt"/>
              </a:rPr>
              <a:t>του</a:t>
            </a:r>
            <a:r>
              <a:rPr lang="en-US" dirty="0">
                <a:ea typeface="+mn-lt"/>
                <a:cs typeface="+mn-lt"/>
              </a:rPr>
              <a:t> </a:t>
            </a:r>
            <a:r>
              <a:rPr lang="en-US" dirty="0" err="1">
                <a:ea typeface="+mn-lt"/>
                <a:cs typeface="+mn-lt"/>
              </a:rPr>
              <a:t>σώμ</a:t>
            </a:r>
            <a:r>
              <a:rPr lang="en-US" dirty="0">
                <a:ea typeface="+mn-lt"/>
                <a:cs typeface="+mn-lt"/>
              </a:rPr>
              <a:t>α</a:t>
            </a:r>
            <a:r>
              <a:rPr lang="en-US" dirty="0" err="1">
                <a:ea typeface="+mn-lt"/>
                <a:cs typeface="+mn-lt"/>
              </a:rPr>
              <a:t>τος</a:t>
            </a:r>
            <a:r>
              <a:rPr lang="en-US" dirty="0">
                <a:ea typeface="+mn-lt"/>
                <a:cs typeface="+mn-lt"/>
              </a:rPr>
              <a:t>. Ο </a:t>
            </a:r>
            <a:r>
              <a:rPr lang="en-US" dirty="0" err="1">
                <a:ea typeface="+mn-lt"/>
                <a:cs typeface="+mn-lt"/>
              </a:rPr>
              <a:t>σωστός</a:t>
            </a:r>
            <a:r>
              <a:rPr lang="en-US" dirty="0">
                <a:ea typeface="+mn-lt"/>
                <a:cs typeface="+mn-lt"/>
              </a:rPr>
              <a:t> </a:t>
            </a:r>
            <a:r>
              <a:rPr lang="en-US" dirty="0" err="1">
                <a:ea typeface="+mn-lt"/>
                <a:cs typeface="+mn-lt"/>
              </a:rPr>
              <a:t>συνδυ</a:t>
            </a:r>
            <a:r>
              <a:rPr lang="en-US" dirty="0">
                <a:ea typeface="+mn-lt"/>
                <a:cs typeface="+mn-lt"/>
              </a:rPr>
              <a:t>α</a:t>
            </a:r>
            <a:r>
              <a:rPr lang="en-US" dirty="0" err="1">
                <a:ea typeface="+mn-lt"/>
                <a:cs typeface="+mn-lt"/>
              </a:rPr>
              <a:t>σμός</a:t>
            </a:r>
            <a:r>
              <a:rPr lang="en-US" dirty="0">
                <a:ea typeface="+mn-lt"/>
                <a:cs typeface="+mn-lt"/>
              </a:rPr>
              <a:t> α</a:t>
            </a:r>
            <a:r>
              <a:rPr lang="en-US" dirty="0" err="1">
                <a:ea typeface="+mn-lt"/>
                <a:cs typeface="+mn-lt"/>
              </a:rPr>
              <a:t>σκήσεων</a:t>
            </a:r>
            <a:r>
              <a:rPr lang="en-US" dirty="0">
                <a:ea typeface="+mn-lt"/>
                <a:cs typeface="+mn-lt"/>
              </a:rPr>
              <a:t> π</a:t>
            </a:r>
            <a:r>
              <a:rPr lang="en-US" dirty="0" err="1">
                <a:ea typeface="+mn-lt"/>
                <a:cs typeface="+mn-lt"/>
              </a:rPr>
              <a:t>οικίλλει</a:t>
            </a:r>
            <a:r>
              <a:rPr lang="en-US" dirty="0">
                <a:ea typeface="+mn-lt"/>
                <a:cs typeface="+mn-lt"/>
              </a:rPr>
              <a:t> α</a:t>
            </a:r>
            <a:r>
              <a:rPr lang="en-US" dirty="0" err="1">
                <a:ea typeface="+mn-lt"/>
                <a:cs typeface="+mn-lt"/>
              </a:rPr>
              <a:t>νάλογ</a:t>
            </a:r>
            <a:r>
              <a:rPr lang="en-US" dirty="0">
                <a:ea typeface="+mn-lt"/>
                <a:cs typeface="+mn-lt"/>
              </a:rPr>
              <a:t>α </a:t>
            </a:r>
            <a:r>
              <a:rPr lang="en-US" dirty="0" err="1">
                <a:ea typeface="+mn-lt"/>
                <a:cs typeface="+mn-lt"/>
              </a:rPr>
              <a:t>με</a:t>
            </a:r>
            <a:r>
              <a:rPr lang="en-US" dirty="0">
                <a:ea typeface="+mn-lt"/>
                <a:cs typeface="+mn-lt"/>
              </a:rPr>
              <a:t> </a:t>
            </a:r>
            <a:r>
              <a:rPr lang="en-US" dirty="0" err="1">
                <a:ea typeface="+mn-lt"/>
                <a:cs typeface="+mn-lt"/>
              </a:rPr>
              <a:t>τις</a:t>
            </a:r>
            <a:r>
              <a:rPr lang="en-US" dirty="0">
                <a:ea typeface="+mn-lt"/>
                <a:cs typeface="+mn-lt"/>
              </a:rPr>
              <a:t> α</a:t>
            </a:r>
            <a:r>
              <a:rPr lang="en-US" dirty="0" err="1">
                <a:ea typeface="+mn-lt"/>
                <a:cs typeface="+mn-lt"/>
              </a:rPr>
              <a:t>νάγκες</a:t>
            </a:r>
            <a:r>
              <a:rPr lang="en-US" dirty="0">
                <a:ea typeface="+mn-lt"/>
                <a:cs typeface="+mn-lt"/>
              </a:rPr>
              <a:t> </a:t>
            </a:r>
            <a:r>
              <a:rPr lang="en-US" dirty="0" err="1">
                <a:ea typeface="+mn-lt"/>
                <a:cs typeface="+mn-lt"/>
              </a:rPr>
              <a:t>του</a:t>
            </a:r>
            <a:r>
              <a:rPr lang="en-US" dirty="0">
                <a:ea typeface="+mn-lt"/>
                <a:cs typeface="+mn-lt"/>
              </a:rPr>
              <a:t> α</a:t>
            </a:r>
            <a:r>
              <a:rPr lang="en-US" dirty="0" err="1">
                <a:ea typeface="+mn-lt"/>
                <a:cs typeface="+mn-lt"/>
              </a:rPr>
              <a:t>τόμου</a:t>
            </a:r>
            <a:r>
              <a:rPr lang="en-US" dirty="0">
                <a:ea typeface="+mn-lt"/>
                <a:cs typeface="+mn-lt"/>
              </a:rPr>
              <a:t>. </a:t>
            </a:r>
          </a:p>
          <a:p>
            <a:r>
              <a:rPr lang="en-US" b="1" u="sng" dirty="0" err="1">
                <a:ea typeface="+mn-lt"/>
                <a:cs typeface="+mn-lt"/>
              </a:rPr>
              <a:t>Βήμ</a:t>
            </a:r>
            <a:r>
              <a:rPr lang="en-US" b="1" u="sng" dirty="0">
                <a:ea typeface="+mn-lt"/>
                <a:cs typeface="+mn-lt"/>
              </a:rPr>
              <a:t>ατα :</a:t>
            </a:r>
            <a:br>
              <a:rPr lang="en-US" b="1" u="sng" dirty="0">
                <a:ea typeface="+mn-lt"/>
                <a:cs typeface="+mn-lt"/>
              </a:rPr>
            </a:br>
            <a:r>
              <a:rPr lang="en-US" dirty="0">
                <a:ea typeface="+mn-lt"/>
                <a:cs typeface="+mn-lt"/>
              </a:rPr>
              <a:t> Κα</a:t>
            </a:r>
            <a:r>
              <a:rPr lang="en-US" dirty="0" err="1">
                <a:ea typeface="+mn-lt"/>
                <a:cs typeface="+mn-lt"/>
              </a:rPr>
              <a:t>θίστε</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ουδέτερη</a:t>
            </a:r>
            <a:r>
              <a:rPr lang="en-US" dirty="0">
                <a:ea typeface="+mn-lt"/>
                <a:cs typeface="+mn-lt"/>
              </a:rPr>
              <a:t> </a:t>
            </a:r>
            <a:r>
              <a:rPr lang="en-US" dirty="0" err="1">
                <a:ea typeface="+mn-lt"/>
                <a:cs typeface="+mn-lt"/>
              </a:rPr>
              <a:t>θέση</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μι</a:t>
            </a:r>
            <a:r>
              <a:rPr lang="en-US" dirty="0">
                <a:ea typeface="+mn-lt"/>
                <a:cs typeface="+mn-lt"/>
              </a:rPr>
              <a:t>α κα</a:t>
            </a:r>
            <a:r>
              <a:rPr lang="en-US" dirty="0" err="1">
                <a:ea typeface="+mn-lt"/>
                <a:cs typeface="+mn-lt"/>
              </a:rPr>
              <a:t>ρέκλ</a:t>
            </a:r>
            <a:r>
              <a:rPr lang="en-US" dirty="0">
                <a:ea typeface="+mn-lt"/>
                <a:cs typeface="+mn-lt"/>
              </a:rPr>
              <a:t>α </a:t>
            </a:r>
            <a:r>
              <a:rPr lang="en-US" dirty="0" err="1">
                <a:ea typeface="+mn-lt"/>
                <a:cs typeface="+mn-lt"/>
              </a:rPr>
              <a:t>με</a:t>
            </a:r>
            <a:r>
              <a:rPr lang="en-US" dirty="0">
                <a:ea typeface="+mn-lt"/>
                <a:cs typeface="+mn-lt"/>
              </a:rPr>
              <a:t> τα π</a:t>
            </a:r>
            <a:r>
              <a:rPr lang="en-US" dirty="0" err="1">
                <a:ea typeface="+mn-lt"/>
                <a:cs typeface="+mn-lt"/>
              </a:rPr>
              <a:t>όδι</a:t>
            </a:r>
            <a:r>
              <a:rPr lang="en-US" dirty="0">
                <a:ea typeface="+mn-lt"/>
                <a:cs typeface="+mn-lt"/>
              </a:rPr>
              <a:t>α </a:t>
            </a:r>
            <a:r>
              <a:rPr lang="en-US" dirty="0" err="1">
                <a:ea typeface="+mn-lt"/>
                <a:cs typeface="+mn-lt"/>
              </a:rPr>
              <a:t>ίσι</a:t>
            </a:r>
            <a:r>
              <a:rPr lang="en-US" dirty="0">
                <a:ea typeface="+mn-lt"/>
                <a:cs typeface="+mn-lt"/>
              </a:rPr>
              <a:t>α </a:t>
            </a:r>
            <a:r>
              <a:rPr lang="en-US" dirty="0" err="1">
                <a:ea typeface="+mn-lt"/>
                <a:cs typeface="+mn-lt"/>
              </a:rPr>
              <a:t>στο</a:t>
            </a:r>
            <a:r>
              <a:rPr lang="en-US" dirty="0">
                <a:ea typeface="+mn-lt"/>
                <a:cs typeface="+mn-lt"/>
              </a:rPr>
              <a:t> </a:t>
            </a:r>
            <a:r>
              <a:rPr lang="en-US" dirty="0" err="1">
                <a:ea typeface="+mn-lt"/>
                <a:cs typeface="+mn-lt"/>
              </a:rPr>
              <a:t>έδ</a:t>
            </a:r>
            <a:r>
              <a:rPr lang="en-US" dirty="0">
                <a:ea typeface="+mn-lt"/>
                <a:cs typeface="+mn-lt"/>
              </a:rPr>
              <a:t>α</a:t>
            </a:r>
            <a:r>
              <a:rPr lang="en-US" dirty="0" err="1">
                <a:ea typeface="+mn-lt"/>
                <a:cs typeface="+mn-lt"/>
              </a:rPr>
              <a:t>φος</a:t>
            </a:r>
            <a:r>
              <a:rPr lang="en-US" dirty="0">
                <a:ea typeface="+mn-lt"/>
                <a:cs typeface="+mn-lt"/>
              </a:rPr>
              <a:t>. </a:t>
            </a:r>
            <a:r>
              <a:rPr lang="en-US" dirty="0" err="1">
                <a:ea typeface="+mn-lt"/>
                <a:cs typeface="+mn-lt"/>
              </a:rPr>
              <a:t>Σηκώστε</a:t>
            </a:r>
            <a:r>
              <a:rPr lang="en-US" dirty="0">
                <a:ea typeface="+mn-lt"/>
                <a:cs typeface="+mn-lt"/>
              </a:rPr>
              <a:t> </a:t>
            </a:r>
            <a:r>
              <a:rPr lang="en-US" dirty="0" err="1">
                <a:ea typeface="+mn-lt"/>
                <a:cs typeface="+mn-lt"/>
              </a:rPr>
              <a:t>το</a:t>
            </a:r>
            <a:r>
              <a:rPr lang="en-US" dirty="0">
                <a:ea typeface="+mn-lt"/>
                <a:cs typeface="+mn-lt"/>
              </a:rPr>
              <a:t> </a:t>
            </a:r>
            <a:r>
              <a:rPr lang="en-US" dirty="0" err="1">
                <a:ea typeface="+mn-lt"/>
                <a:cs typeface="+mn-lt"/>
              </a:rPr>
              <a:t>έν</a:t>
            </a:r>
            <a:r>
              <a:rPr lang="en-US" dirty="0">
                <a:ea typeface="+mn-lt"/>
                <a:cs typeface="+mn-lt"/>
              </a:rPr>
              <a:t>α </a:t>
            </a:r>
            <a:r>
              <a:rPr lang="en-US" dirty="0" err="1">
                <a:ea typeface="+mn-lt"/>
                <a:cs typeface="+mn-lt"/>
              </a:rPr>
              <a:t>χέρι</a:t>
            </a:r>
            <a:r>
              <a:rPr lang="en-US" dirty="0">
                <a:ea typeface="+mn-lt"/>
                <a:cs typeface="+mn-lt"/>
              </a:rPr>
              <a:t> π</a:t>
            </a:r>
            <a:r>
              <a:rPr lang="en-US" dirty="0" err="1">
                <a:ea typeface="+mn-lt"/>
                <a:cs typeface="+mn-lt"/>
              </a:rPr>
              <a:t>ρος</a:t>
            </a:r>
            <a:r>
              <a:rPr lang="en-US" dirty="0">
                <a:ea typeface="+mn-lt"/>
                <a:cs typeface="+mn-lt"/>
              </a:rPr>
              <a:t> </a:t>
            </a:r>
            <a:r>
              <a:rPr lang="en-US" dirty="0" err="1">
                <a:ea typeface="+mn-lt"/>
                <a:cs typeface="+mn-lt"/>
              </a:rPr>
              <a:t>την</a:t>
            </a:r>
            <a:r>
              <a:rPr lang="en-US" dirty="0">
                <a:ea typeface="+mn-lt"/>
                <a:cs typeface="+mn-lt"/>
              </a:rPr>
              <a:t> </a:t>
            </a:r>
            <a:r>
              <a:rPr lang="en-US" dirty="0" err="1">
                <a:ea typeface="+mn-lt"/>
                <a:cs typeface="+mn-lt"/>
              </a:rPr>
              <a:t>οροφή</a:t>
            </a:r>
            <a:r>
              <a:rPr lang="en-US" dirty="0">
                <a:ea typeface="+mn-lt"/>
                <a:cs typeface="+mn-lt"/>
              </a:rPr>
              <a:t>, </a:t>
            </a:r>
            <a:r>
              <a:rPr lang="en-US" dirty="0" err="1">
                <a:ea typeface="+mn-lt"/>
                <a:cs typeface="+mn-lt"/>
              </a:rPr>
              <a:t>με</a:t>
            </a:r>
            <a:r>
              <a:rPr lang="en-US" dirty="0">
                <a:ea typeface="+mn-lt"/>
                <a:cs typeface="+mn-lt"/>
              </a:rPr>
              <a:t> </a:t>
            </a:r>
            <a:r>
              <a:rPr lang="en-US" dirty="0" err="1">
                <a:ea typeface="+mn-lt"/>
                <a:cs typeface="+mn-lt"/>
              </a:rPr>
              <a:t>το</a:t>
            </a:r>
            <a:r>
              <a:rPr lang="en-US" dirty="0">
                <a:ea typeface="+mn-lt"/>
                <a:cs typeface="+mn-lt"/>
              </a:rPr>
              <a:t> </a:t>
            </a:r>
            <a:r>
              <a:rPr lang="en-US" dirty="0" err="1">
                <a:ea typeface="+mn-lt"/>
                <a:cs typeface="+mn-lt"/>
              </a:rPr>
              <a:t>χέρι</a:t>
            </a:r>
            <a:r>
              <a:rPr lang="en-US" dirty="0">
                <a:ea typeface="+mn-lt"/>
                <a:cs typeface="+mn-lt"/>
              </a:rPr>
              <a:t> </a:t>
            </a:r>
            <a:r>
              <a:rPr lang="en-US" dirty="0" err="1">
                <a:ea typeface="+mn-lt"/>
                <a:cs typeface="+mn-lt"/>
              </a:rPr>
              <a:t>τεντωμένο</a:t>
            </a:r>
            <a:r>
              <a:rPr lang="en-US" dirty="0">
                <a:ea typeface="+mn-lt"/>
                <a:cs typeface="+mn-lt"/>
              </a:rPr>
              <a:t> </a:t>
            </a:r>
            <a:r>
              <a:rPr lang="en-US" dirty="0" err="1">
                <a:ea typeface="+mn-lt"/>
                <a:cs typeface="+mn-lt"/>
              </a:rPr>
              <a:t>ίσι</a:t>
            </a:r>
            <a:r>
              <a:rPr lang="en-US" dirty="0">
                <a:ea typeface="+mn-lt"/>
                <a:cs typeface="+mn-lt"/>
              </a:rPr>
              <a:t>α π</a:t>
            </a:r>
            <a:r>
              <a:rPr lang="en-US" dirty="0" err="1">
                <a:ea typeface="+mn-lt"/>
                <a:cs typeface="+mn-lt"/>
              </a:rPr>
              <a:t>ρος</a:t>
            </a:r>
            <a:r>
              <a:rPr lang="en-US" dirty="0">
                <a:ea typeface="+mn-lt"/>
                <a:cs typeface="+mn-lt"/>
              </a:rPr>
              <a:t> τα </a:t>
            </a:r>
            <a:r>
              <a:rPr lang="en-US" dirty="0" err="1">
                <a:ea typeface="+mn-lt"/>
                <a:cs typeface="+mn-lt"/>
              </a:rPr>
              <a:t>έξω</a:t>
            </a:r>
            <a:r>
              <a:rPr lang="en-US" dirty="0">
                <a:ea typeface="+mn-lt"/>
                <a:cs typeface="+mn-lt"/>
              </a:rPr>
              <a:t>. Χα</a:t>
            </a:r>
            <a:r>
              <a:rPr lang="en-US" dirty="0" err="1">
                <a:ea typeface="+mn-lt"/>
                <a:cs typeface="+mn-lt"/>
              </a:rPr>
              <a:t>μηλώστε</a:t>
            </a:r>
            <a:r>
              <a:rPr lang="en-US" dirty="0">
                <a:ea typeface="+mn-lt"/>
                <a:cs typeface="+mn-lt"/>
              </a:rPr>
              <a:t> </a:t>
            </a:r>
            <a:r>
              <a:rPr lang="en-US" dirty="0" err="1">
                <a:ea typeface="+mn-lt"/>
                <a:cs typeface="+mn-lt"/>
              </a:rPr>
              <a:t>το</a:t>
            </a:r>
            <a:r>
              <a:rPr lang="en-US" dirty="0">
                <a:ea typeface="+mn-lt"/>
                <a:cs typeface="+mn-lt"/>
              </a:rPr>
              <a:t> π</a:t>
            </a:r>
            <a:r>
              <a:rPr lang="en-US" dirty="0" err="1">
                <a:ea typeface="+mn-lt"/>
                <a:cs typeface="+mn-lt"/>
              </a:rPr>
              <a:t>ρος</a:t>
            </a:r>
            <a:r>
              <a:rPr lang="en-US" dirty="0">
                <a:ea typeface="+mn-lt"/>
                <a:cs typeface="+mn-lt"/>
              </a:rPr>
              <a:t> τα </a:t>
            </a:r>
            <a:r>
              <a:rPr lang="en-US" dirty="0" err="1">
                <a:ea typeface="+mn-lt"/>
                <a:cs typeface="+mn-lt"/>
              </a:rPr>
              <a:t>κάτω</a:t>
            </a:r>
            <a:r>
              <a:rPr lang="en-US" dirty="0">
                <a:ea typeface="+mn-lt"/>
                <a:cs typeface="+mn-lt"/>
              </a:rPr>
              <a:t> και επανα</a:t>
            </a:r>
            <a:r>
              <a:rPr lang="en-US" dirty="0" err="1">
                <a:ea typeface="+mn-lt"/>
                <a:cs typeface="+mn-lt"/>
              </a:rPr>
              <a:t>λά</a:t>
            </a:r>
            <a:r>
              <a:rPr lang="en-US" dirty="0">
                <a:ea typeface="+mn-lt"/>
                <a:cs typeface="+mn-lt"/>
              </a:rPr>
              <a:t>β</a:t>
            </a:r>
            <a:r>
              <a:rPr lang="en-US" dirty="0" err="1">
                <a:ea typeface="+mn-lt"/>
                <a:cs typeface="+mn-lt"/>
              </a:rPr>
              <a:t>ετε</a:t>
            </a:r>
            <a:r>
              <a:rPr lang="en-US" dirty="0">
                <a:ea typeface="+mn-lt"/>
                <a:cs typeface="+mn-lt"/>
              </a:rPr>
              <a:t> από </a:t>
            </a:r>
            <a:r>
              <a:rPr lang="en-US" dirty="0" err="1">
                <a:ea typeface="+mn-lt"/>
                <a:cs typeface="+mn-lt"/>
              </a:rPr>
              <a:t>την</a:t>
            </a:r>
            <a:r>
              <a:rPr lang="en-US" dirty="0">
                <a:ea typeface="+mn-lt"/>
                <a:cs typeface="+mn-lt"/>
              </a:rPr>
              <a:t> </a:t>
            </a:r>
            <a:r>
              <a:rPr lang="en-US" dirty="0" err="1">
                <a:ea typeface="+mn-lt"/>
                <a:cs typeface="+mn-lt"/>
              </a:rPr>
              <a:t>άλλη</a:t>
            </a:r>
            <a:r>
              <a:rPr lang="en-US" dirty="0">
                <a:ea typeface="+mn-lt"/>
                <a:cs typeface="+mn-lt"/>
              </a:rPr>
              <a:t> π</a:t>
            </a:r>
            <a:r>
              <a:rPr lang="en-US" dirty="0" err="1">
                <a:ea typeface="+mn-lt"/>
                <a:cs typeface="+mn-lt"/>
              </a:rPr>
              <a:t>λευρά</a:t>
            </a:r>
            <a:r>
              <a:rPr lang="en-US" dirty="0">
                <a:ea typeface="+mn-lt"/>
                <a:cs typeface="+mn-lt"/>
              </a:rPr>
              <a:t>. Επανα</a:t>
            </a:r>
            <a:r>
              <a:rPr lang="en-US" dirty="0" err="1">
                <a:ea typeface="+mn-lt"/>
                <a:cs typeface="+mn-lt"/>
              </a:rPr>
              <a:t>λά</a:t>
            </a:r>
            <a:r>
              <a:rPr lang="en-US" dirty="0">
                <a:ea typeface="+mn-lt"/>
                <a:cs typeface="+mn-lt"/>
              </a:rPr>
              <a:t>β</a:t>
            </a:r>
            <a:r>
              <a:rPr lang="en-US" dirty="0" err="1">
                <a:ea typeface="+mn-lt"/>
                <a:cs typeface="+mn-lt"/>
              </a:rPr>
              <a:t>ετε</a:t>
            </a:r>
            <a:r>
              <a:rPr lang="en-US" dirty="0">
                <a:ea typeface="+mn-lt"/>
                <a:cs typeface="+mn-lt"/>
              </a:rPr>
              <a:t> </a:t>
            </a:r>
            <a:r>
              <a:rPr lang="en-US" dirty="0" err="1">
                <a:ea typeface="+mn-lt"/>
                <a:cs typeface="+mn-lt"/>
              </a:rPr>
              <a:t>μερικές</a:t>
            </a:r>
            <a:r>
              <a:rPr lang="en-US" dirty="0">
                <a:ea typeface="+mn-lt"/>
                <a:cs typeface="+mn-lt"/>
              </a:rPr>
              <a:t> </a:t>
            </a:r>
            <a:r>
              <a:rPr lang="en-US" dirty="0" err="1">
                <a:ea typeface="+mn-lt"/>
                <a:cs typeface="+mn-lt"/>
              </a:rPr>
              <a:t>φορές</a:t>
            </a:r>
            <a:r>
              <a:rPr lang="en-US" dirty="0">
                <a:ea typeface="+mn-lt"/>
                <a:cs typeface="+mn-lt"/>
              </a:rPr>
              <a:t>.</a:t>
            </a:r>
            <a:br>
              <a:rPr lang="en-US" dirty="0">
                <a:ea typeface="+mn-lt"/>
                <a:cs typeface="+mn-lt"/>
              </a:rPr>
            </a:br>
            <a:r>
              <a:rPr lang="en-US" dirty="0">
                <a:ea typeface="+mn-lt"/>
                <a:cs typeface="+mn-lt"/>
              </a:rPr>
              <a:t> Κα</a:t>
            </a:r>
            <a:r>
              <a:rPr lang="en-US" dirty="0" err="1">
                <a:ea typeface="+mn-lt"/>
                <a:cs typeface="+mn-lt"/>
              </a:rPr>
              <a:t>θίστε</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ουδέτερη</a:t>
            </a:r>
            <a:r>
              <a:rPr lang="en-US" dirty="0">
                <a:ea typeface="+mn-lt"/>
                <a:cs typeface="+mn-lt"/>
              </a:rPr>
              <a:t> </a:t>
            </a:r>
            <a:r>
              <a:rPr lang="en-US" dirty="0" err="1">
                <a:ea typeface="+mn-lt"/>
                <a:cs typeface="+mn-lt"/>
              </a:rPr>
              <a:t>θέση</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μι</a:t>
            </a:r>
            <a:r>
              <a:rPr lang="en-US" dirty="0">
                <a:ea typeface="+mn-lt"/>
                <a:cs typeface="+mn-lt"/>
              </a:rPr>
              <a:t>α κα</a:t>
            </a:r>
            <a:r>
              <a:rPr lang="en-US" dirty="0" err="1">
                <a:ea typeface="+mn-lt"/>
                <a:cs typeface="+mn-lt"/>
              </a:rPr>
              <a:t>ρέκλ</a:t>
            </a:r>
            <a:r>
              <a:rPr lang="en-US" dirty="0">
                <a:ea typeface="+mn-lt"/>
                <a:cs typeface="+mn-lt"/>
              </a:rPr>
              <a:t>α </a:t>
            </a:r>
            <a:r>
              <a:rPr lang="en-US" dirty="0" err="1">
                <a:ea typeface="+mn-lt"/>
                <a:cs typeface="+mn-lt"/>
              </a:rPr>
              <a:t>με</a:t>
            </a:r>
            <a:r>
              <a:rPr lang="en-US" dirty="0">
                <a:ea typeface="+mn-lt"/>
                <a:cs typeface="+mn-lt"/>
              </a:rPr>
              <a:t> τα π</a:t>
            </a:r>
            <a:r>
              <a:rPr lang="en-US" dirty="0" err="1">
                <a:ea typeface="+mn-lt"/>
                <a:cs typeface="+mn-lt"/>
              </a:rPr>
              <a:t>όδι</a:t>
            </a:r>
            <a:r>
              <a:rPr lang="en-US" dirty="0">
                <a:ea typeface="+mn-lt"/>
                <a:cs typeface="+mn-lt"/>
              </a:rPr>
              <a:t>α </a:t>
            </a:r>
            <a:r>
              <a:rPr lang="en-US" dirty="0" err="1">
                <a:ea typeface="+mn-lt"/>
                <a:cs typeface="+mn-lt"/>
              </a:rPr>
              <a:t>ίσι</a:t>
            </a:r>
            <a:r>
              <a:rPr lang="en-US" dirty="0">
                <a:ea typeface="+mn-lt"/>
                <a:cs typeface="+mn-lt"/>
              </a:rPr>
              <a:t>α </a:t>
            </a:r>
            <a:r>
              <a:rPr lang="en-US" dirty="0" err="1">
                <a:ea typeface="+mn-lt"/>
                <a:cs typeface="+mn-lt"/>
              </a:rPr>
              <a:t>στο</a:t>
            </a:r>
            <a:r>
              <a:rPr lang="en-US" dirty="0">
                <a:ea typeface="+mn-lt"/>
                <a:cs typeface="+mn-lt"/>
              </a:rPr>
              <a:t> π</a:t>
            </a:r>
            <a:r>
              <a:rPr lang="en-US" dirty="0" err="1">
                <a:ea typeface="+mn-lt"/>
                <a:cs typeface="+mn-lt"/>
              </a:rPr>
              <a:t>άτωμ</a:t>
            </a:r>
            <a:r>
              <a:rPr lang="en-US" dirty="0">
                <a:ea typeface="+mn-lt"/>
                <a:cs typeface="+mn-lt"/>
              </a:rPr>
              <a:t>α. </a:t>
            </a:r>
            <a:r>
              <a:rPr lang="en-US" dirty="0" err="1">
                <a:ea typeface="+mn-lt"/>
                <a:cs typeface="+mn-lt"/>
              </a:rPr>
              <a:t>Το</a:t>
            </a:r>
            <a:r>
              <a:rPr lang="en-US" dirty="0">
                <a:ea typeface="+mn-lt"/>
                <a:cs typeface="+mn-lt"/>
              </a:rPr>
              <a:t>π</a:t>
            </a:r>
            <a:r>
              <a:rPr lang="en-US" dirty="0" err="1">
                <a:ea typeface="+mn-lt"/>
                <a:cs typeface="+mn-lt"/>
              </a:rPr>
              <a:t>οθετήστε</a:t>
            </a:r>
            <a:r>
              <a:rPr lang="en-US" dirty="0">
                <a:ea typeface="+mn-lt"/>
                <a:cs typeface="+mn-lt"/>
              </a:rPr>
              <a:t> τα </a:t>
            </a:r>
            <a:r>
              <a:rPr lang="en-US" dirty="0" err="1">
                <a:ea typeface="+mn-lt"/>
                <a:cs typeface="+mn-lt"/>
              </a:rPr>
              <a:t>χέρι</a:t>
            </a:r>
            <a:r>
              <a:rPr lang="en-US" dirty="0">
                <a:ea typeface="+mn-lt"/>
                <a:cs typeface="+mn-lt"/>
              </a:rPr>
              <a:t>α </a:t>
            </a:r>
            <a:r>
              <a:rPr lang="en-US" dirty="0" err="1">
                <a:ea typeface="+mn-lt"/>
                <a:cs typeface="+mn-lt"/>
              </a:rPr>
              <a:t>το</a:t>
            </a:r>
            <a:r>
              <a:rPr lang="en-US" dirty="0">
                <a:ea typeface="+mn-lt"/>
                <a:cs typeface="+mn-lt"/>
              </a:rPr>
              <a:t> </a:t>
            </a:r>
            <a:r>
              <a:rPr lang="en-US" dirty="0" err="1">
                <a:ea typeface="+mn-lt"/>
                <a:cs typeface="+mn-lt"/>
              </a:rPr>
              <a:t>έν</a:t>
            </a:r>
            <a:r>
              <a:rPr lang="en-US" dirty="0">
                <a:ea typeface="+mn-lt"/>
                <a:cs typeface="+mn-lt"/>
              </a:rPr>
              <a:t>α </a:t>
            </a:r>
            <a:r>
              <a:rPr lang="en-US" dirty="0" err="1">
                <a:ea typeface="+mn-lt"/>
                <a:cs typeface="+mn-lt"/>
              </a:rPr>
              <a:t>δί</a:t>
            </a:r>
            <a:r>
              <a:rPr lang="en-US" dirty="0">
                <a:ea typeface="+mn-lt"/>
                <a:cs typeface="+mn-lt"/>
              </a:rPr>
              <a:t>πλα </a:t>
            </a:r>
            <a:r>
              <a:rPr lang="en-US" dirty="0" err="1">
                <a:ea typeface="+mn-lt"/>
                <a:cs typeface="+mn-lt"/>
              </a:rPr>
              <a:t>στο</a:t>
            </a:r>
            <a:r>
              <a:rPr lang="en-US" dirty="0">
                <a:ea typeface="+mn-lt"/>
                <a:cs typeface="+mn-lt"/>
              </a:rPr>
              <a:t> </a:t>
            </a:r>
            <a:r>
              <a:rPr lang="en-US" dirty="0" err="1">
                <a:ea typeface="+mn-lt"/>
                <a:cs typeface="+mn-lt"/>
              </a:rPr>
              <a:t>άλλο</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έν</a:t>
            </a:r>
            <a:r>
              <a:rPr lang="en-US" dirty="0">
                <a:ea typeface="+mn-lt"/>
                <a:cs typeface="+mn-lt"/>
              </a:rPr>
              <a:t>α β</a:t>
            </a:r>
            <a:r>
              <a:rPr lang="en-US" dirty="0" err="1">
                <a:ea typeface="+mn-lt"/>
                <a:cs typeface="+mn-lt"/>
              </a:rPr>
              <a:t>άρος</a:t>
            </a:r>
            <a:r>
              <a:rPr lang="en-US" dirty="0">
                <a:ea typeface="+mn-lt"/>
                <a:cs typeface="+mn-lt"/>
              </a:rPr>
              <a:t> (ή </a:t>
            </a:r>
            <a:r>
              <a:rPr lang="en-US" dirty="0" err="1">
                <a:ea typeface="+mn-lt"/>
                <a:cs typeface="+mn-lt"/>
              </a:rPr>
              <a:t>κουτάκι</a:t>
            </a:r>
            <a:r>
              <a:rPr lang="en-US" dirty="0">
                <a:ea typeface="+mn-lt"/>
                <a:cs typeface="+mn-lt"/>
              </a:rPr>
              <a:t> </a:t>
            </a:r>
            <a:r>
              <a:rPr lang="en-US" dirty="0" err="1">
                <a:ea typeface="+mn-lt"/>
                <a:cs typeface="+mn-lt"/>
              </a:rPr>
              <a:t>σού</a:t>
            </a:r>
            <a:r>
              <a:rPr lang="en-US" dirty="0">
                <a:ea typeface="+mn-lt"/>
                <a:cs typeface="+mn-lt"/>
              </a:rPr>
              <a:t>πας) </a:t>
            </a:r>
            <a:r>
              <a:rPr lang="en-US" dirty="0" err="1">
                <a:ea typeface="+mn-lt"/>
                <a:cs typeface="+mn-lt"/>
              </a:rPr>
              <a:t>έτσι</a:t>
            </a:r>
            <a:r>
              <a:rPr lang="en-US" dirty="0">
                <a:ea typeface="+mn-lt"/>
                <a:cs typeface="+mn-lt"/>
              </a:rPr>
              <a:t> </a:t>
            </a:r>
            <a:r>
              <a:rPr lang="en-US" dirty="0" err="1">
                <a:ea typeface="+mn-lt"/>
                <a:cs typeface="+mn-lt"/>
              </a:rPr>
              <a:t>ώστε</a:t>
            </a:r>
            <a:r>
              <a:rPr lang="en-US" dirty="0">
                <a:ea typeface="+mn-lt"/>
                <a:cs typeface="+mn-lt"/>
              </a:rPr>
              <a:t> και τα </a:t>
            </a:r>
            <a:r>
              <a:rPr lang="en-US" dirty="0" err="1">
                <a:ea typeface="+mn-lt"/>
                <a:cs typeface="+mn-lt"/>
              </a:rPr>
              <a:t>δύο</a:t>
            </a:r>
            <a:r>
              <a:rPr lang="en-US" dirty="0">
                <a:ea typeface="+mn-lt"/>
                <a:cs typeface="+mn-lt"/>
              </a:rPr>
              <a:t> </a:t>
            </a:r>
            <a:r>
              <a:rPr lang="en-US" dirty="0" err="1">
                <a:ea typeface="+mn-lt"/>
                <a:cs typeface="+mn-lt"/>
              </a:rPr>
              <a:t>χέρι</a:t>
            </a:r>
            <a:r>
              <a:rPr lang="en-US" dirty="0">
                <a:ea typeface="+mn-lt"/>
                <a:cs typeface="+mn-lt"/>
              </a:rPr>
              <a:t>α να </a:t>
            </a:r>
            <a:r>
              <a:rPr lang="en-US" dirty="0" err="1">
                <a:ea typeface="+mn-lt"/>
                <a:cs typeface="+mn-lt"/>
              </a:rPr>
              <a:t>στηρίζουν</a:t>
            </a:r>
            <a:r>
              <a:rPr lang="en-US" dirty="0">
                <a:ea typeface="+mn-lt"/>
                <a:cs typeface="+mn-lt"/>
              </a:rPr>
              <a:t> </a:t>
            </a:r>
            <a:r>
              <a:rPr lang="en-US" dirty="0" err="1">
                <a:ea typeface="+mn-lt"/>
                <a:cs typeface="+mn-lt"/>
              </a:rPr>
              <a:t>το</a:t>
            </a:r>
            <a:r>
              <a:rPr lang="en-US" dirty="0">
                <a:ea typeface="+mn-lt"/>
                <a:cs typeface="+mn-lt"/>
              </a:rPr>
              <a:t> β</a:t>
            </a:r>
            <a:r>
              <a:rPr lang="en-US" dirty="0" err="1">
                <a:ea typeface="+mn-lt"/>
                <a:cs typeface="+mn-lt"/>
              </a:rPr>
              <a:t>άρος</a:t>
            </a:r>
            <a:r>
              <a:rPr lang="en-US" dirty="0">
                <a:ea typeface="+mn-lt"/>
                <a:cs typeface="+mn-lt"/>
              </a:rPr>
              <a:t>. </a:t>
            </a:r>
            <a:r>
              <a:rPr lang="en-US" dirty="0" err="1">
                <a:ea typeface="+mn-lt"/>
                <a:cs typeface="+mn-lt"/>
              </a:rPr>
              <a:t>Σηκώστε</a:t>
            </a:r>
            <a:r>
              <a:rPr lang="en-US" dirty="0">
                <a:ea typeface="+mn-lt"/>
                <a:cs typeface="+mn-lt"/>
              </a:rPr>
              <a:t> α</a:t>
            </a:r>
            <a:r>
              <a:rPr lang="en-US" dirty="0" err="1">
                <a:ea typeface="+mn-lt"/>
                <a:cs typeface="+mn-lt"/>
              </a:rPr>
              <a:t>ργά</a:t>
            </a:r>
            <a:r>
              <a:rPr lang="en-US" dirty="0">
                <a:ea typeface="+mn-lt"/>
                <a:cs typeface="+mn-lt"/>
              </a:rPr>
              <a:t> τα </a:t>
            </a:r>
            <a:r>
              <a:rPr lang="en-US" dirty="0" err="1">
                <a:ea typeface="+mn-lt"/>
                <a:cs typeface="+mn-lt"/>
              </a:rPr>
              <a:t>χέρι</a:t>
            </a:r>
            <a:r>
              <a:rPr lang="en-US" dirty="0">
                <a:ea typeface="+mn-lt"/>
                <a:cs typeface="+mn-lt"/>
              </a:rPr>
              <a:t>α π</a:t>
            </a:r>
            <a:r>
              <a:rPr lang="en-US" dirty="0" err="1">
                <a:ea typeface="+mn-lt"/>
                <a:cs typeface="+mn-lt"/>
              </a:rPr>
              <a:t>άνω</a:t>
            </a:r>
            <a:r>
              <a:rPr lang="en-US" dirty="0">
                <a:ea typeface="+mn-lt"/>
                <a:cs typeface="+mn-lt"/>
              </a:rPr>
              <a:t> και π</a:t>
            </a:r>
            <a:r>
              <a:rPr lang="en-US" dirty="0" err="1">
                <a:ea typeface="+mn-lt"/>
                <a:cs typeface="+mn-lt"/>
              </a:rPr>
              <a:t>άνω</a:t>
            </a:r>
            <a:r>
              <a:rPr lang="en-US" dirty="0">
                <a:ea typeface="+mn-lt"/>
                <a:cs typeface="+mn-lt"/>
              </a:rPr>
              <a:t> από </a:t>
            </a:r>
            <a:r>
              <a:rPr lang="en-US" dirty="0" err="1">
                <a:ea typeface="+mn-lt"/>
                <a:cs typeface="+mn-lt"/>
              </a:rPr>
              <a:t>το</a:t>
            </a:r>
            <a:r>
              <a:rPr lang="en-US" dirty="0">
                <a:ea typeface="+mn-lt"/>
                <a:cs typeface="+mn-lt"/>
              </a:rPr>
              <a:t> </a:t>
            </a:r>
            <a:r>
              <a:rPr lang="en-US" dirty="0" err="1">
                <a:ea typeface="+mn-lt"/>
                <a:cs typeface="+mn-lt"/>
              </a:rPr>
              <a:t>κεφάλι</a:t>
            </a:r>
            <a:r>
              <a:rPr lang="en-US" dirty="0">
                <a:ea typeface="+mn-lt"/>
                <a:cs typeface="+mn-lt"/>
              </a:rPr>
              <a:t> </a:t>
            </a:r>
            <a:r>
              <a:rPr lang="en-US" dirty="0" err="1">
                <a:ea typeface="+mn-lt"/>
                <a:cs typeface="+mn-lt"/>
              </a:rPr>
              <a:t>μέχρι</a:t>
            </a:r>
            <a:r>
              <a:rPr lang="en-US" dirty="0">
                <a:ea typeface="+mn-lt"/>
                <a:cs typeface="+mn-lt"/>
              </a:rPr>
              <a:t> </a:t>
            </a:r>
            <a:r>
              <a:rPr lang="en-US" dirty="0" err="1">
                <a:ea typeface="+mn-lt"/>
                <a:cs typeface="+mn-lt"/>
              </a:rPr>
              <a:t>το</a:t>
            </a:r>
            <a:r>
              <a:rPr lang="en-US" dirty="0">
                <a:ea typeface="+mn-lt"/>
                <a:cs typeface="+mn-lt"/>
              </a:rPr>
              <a:t> β</a:t>
            </a:r>
            <a:r>
              <a:rPr lang="en-US" dirty="0" err="1">
                <a:ea typeface="+mn-lt"/>
                <a:cs typeface="+mn-lt"/>
              </a:rPr>
              <a:t>άρος</a:t>
            </a:r>
            <a:r>
              <a:rPr lang="en-US" dirty="0">
                <a:ea typeface="+mn-lt"/>
                <a:cs typeface="+mn-lt"/>
              </a:rPr>
              <a:t> να </a:t>
            </a:r>
            <a:r>
              <a:rPr lang="en-US" dirty="0" err="1">
                <a:ea typeface="+mn-lt"/>
                <a:cs typeface="+mn-lt"/>
              </a:rPr>
              <a:t>δείχνει</a:t>
            </a:r>
            <a:r>
              <a:rPr lang="en-US" dirty="0">
                <a:ea typeface="+mn-lt"/>
                <a:cs typeface="+mn-lt"/>
              </a:rPr>
              <a:t> π</a:t>
            </a:r>
            <a:r>
              <a:rPr lang="en-US" dirty="0" err="1">
                <a:ea typeface="+mn-lt"/>
                <a:cs typeface="+mn-lt"/>
              </a:rPr>
              <a:t>ρος</a:t>
            </a:r>
            <a:r>
              <a:rPr lang="en-US" dirty="0">
                <a:ea typeface="+mn-lt"/>
                <a:cs typeface="+mn-lt"/>
              </a:rPr>
              <a:t> </a:t>
            </a:r>
            <a:r>
              <a:rPr lang="en-US" dirty="0" err="1">
                <a:ea typeface="+mn-lt"/>
                <a:cs typeface="+mn-lt"/>
              </a:rPr>
              <a:t>την</a:t>
            </a:r>
            <a:r>
              <a:rPr lang="en-US" dirty="0">
                <a:ea typeface="+mn-lt"/>
                <a:cs typeface="+mn-lt"/>
              </a:rPr>
              <a:t> </a:t>
            </a:r>
            <a:r>
              <a:rPr lang="en-US" dirty="0" err="1">
                <a:ea typeface="+mn-lt"/>
                <a:cs typeface="+mn-lt"/>
              </a:rPr>
              <a:t>οροφή</a:t>
            </a:r>
            <a:r>
              <a:rPr lang="en-US" dirty="0">
                <a:ea typeface="+mn-lt"/>
                <a:cs typeface="+mn-lt"/>
              </a:rPr>
              <a:t>. Επανα</a:t>
            </a:r>
            <a:r>
              <a:rPr lang="en-US" dirty="0" err="1">
                <a:ea typeface="+mn-lt"/>
                <a:cs typeface="+mn-lt"/>
              </a:rPr>
              <a:t>λά</a:t>
            </a:r>
            <a:r>
              <a:rPr lang="en-US" dirty="0">
                <a:ea typeface="+mn-lt"/>
                <a:cs typeface="+mn-lt"/>
              </a:rPr>
              <a:t>β</a:t>
            </a:r>
            <a:r>
              <a:rPr lang="en-US" dirty="0" err="1">
                <a:ea typeface="+mn-lt"/>
                <a:cs typeface="+mn-lt"/>
              </a:rPr>
              <a:t>ετε</a:t>
            </a:r>
            <a:r>
              <a:rPr lang="en-US" dirty="0">
                <a:ea typeface="+mn-lt"/>
                <a:cs typeface="+mn-lt"/>
              </a:rPr>
              <a:t> </a:t>
            </a:r>
            <a:r>
              <a:rPr lang="en-US" dirty="0" err="1">
                <a:ea typeface="+mn-lt"/>
                <a:cs typeface="+mn-lt"/>
              </a:rPr>
              <a:t>μερικές</a:t>
            </a:r>
            <a:r>
              <a:rPr lang="en-US" dirty="0">
                <a:ea typeface="+mn-lt"/>
                <a:cs typeface="+mn-lt"/>
              </a:rPr>
              <a:t> </a:t>
            </a:r>
            <a:r>
              <a:rPr lang="en-US" dirty="0" err="1">
                <a:ea typeface="+mn-lt"/>
                <a:cs typeface="+mn-lt"/>
              </a:rPr>
              <a:t>φορές</a:t>
            </a:r>
            <a:r>
              <a:rPr lang="en-US" dirty="0">
                <a:ea typeface="+mn-lt"/>
                <a:cs typeface="+mn-lt"/>
              </a:rPr>
              <a:t>. </a:t>
            </a:r>
            <a:br>
              <a:rPr lang="en-US" dirty="0">
                <a:ea typeface="+mn-lt"/>
                <a:cs typeface="+mn-lt"/>
              </a:rPr>
            </a:br>
            <a:r>
              <a:rPr lang="en-US" dirty="0" err="1">
                <a:ea typeface="+mn-lt"/>
                <a:cs typeface="+mn-lt"/>
              </a:rPr>
              <a:t>Εξ</a:t>
            </a:r>
            <a:r>
              <a:rPr lang="en-US" dirty="0">
                <a:ea typeface="+mn-lt"/>
                <a:cs typeface="+mn-lt"/>
              </a:rPr>
              <a:t>α</a:t>
            </a:r>
            <a:r>
              <a:rPr lang="en-US" dirty="0" err="1">
                <a:ea typeface="+mn-lt"/>
                <a:cs typeface="+mn-lt"/>
              </a:rPr>
              <a:t>σκηθείτε</a:t>
            </a:r>
            <a:r>
              <a:rPr lang="en-US" dirty="0">
                <a:ea typeface="+mn-lt"/>
                <a:cs typeface="+mn-lt"/>
              </a:rPr>
              <a:t> </a:t>
            </a:r>
            <a:r>
              <a:rPr lang="en-US" dirty="0" err="1">
                <a:ea typeface="+mn-lt"/>
                <a:cs typeface="+mn-lt"/>
              </a:rPr>
              <a:t>στον</a:t>
            </a:r>
            <a:r>
              <a:rPr lang="en-US" dirty="0">
                <a:ea typeface="+mn-lt"/>
                <a:cs typeface="+mn-lt"/>
              </a:rPr>
              <a:t> </a:t>
            </a:r>
            <a:r>
              <a:rPr lang="en-US" dirty="0" err="1">
                <a:ea typeface="+mn-lt"/>
                <a:cs typeface="+mn-lt"/>
              </a:rPr>
              <a:t>έλεγχο</a:t>
            </a:r>
            <a:r>
              <a:rPr lang="en-US" dirty="0">
                <a:ea typeface="+mn-lt"/>
                <a:cs typeface="+mn-lt"/>
              </a:rPr>
              <a:t> καρπ</a:t>
            </a:r>
            <a:r>
              <a:rPr lang="en-US" dirty="0" err="1">
                <a:ea typeface="+mn-lt"/>
                <a:cs typeface="+mn-lt"/>
              </a:rPr>
              <a:t>ού</a:t>
            </a:r>
            <a:r>
              <a:rPr lang="en-US" dirty="0">
                <a:ea typeface="+mn-lt"/>
                <a:cs typeface="+mn-lt"/>
              </a:rPr>
              <a:t> </a:t>
            </a:r>
            <a:r>
              <a:rPr lang="en-US" dirty="0" err="1">
                <a:ea typeface="+mn-lt"/>
                <a:cs typeface="+mn-lt"/>
              </a:rPr>
              <a:t>κάθετ</a:t>
            </a:r>
            <a:r>
              <a:rPr lang="en-US" dirty="0">
                <a:ea typeface="+mn-lt"/>
                <a:cs typeface="+mn-lt"/>
              </a:rPr>
              <a:t>αι </a:t>
            </a:r>
            <a:r>
              <a:rPr lang="en-US" dirty="0" err="1">
                <a:ea typeface="+mn-lt"/>
                <a:cs typeface="+mn-lt"/>
              </a:rPr>
              <a:t>σε</a:t>
            </a:r>
            <a:r>
              <a:rPr lang="en-US" dirty="0">
                <a:ea typeface="+mn-lt"/>
                <a:cs typeface="+mn-lt"/>
              </a:rPr>
              <a:t> </a:t>
            </a:r>
            <a:r>
              <a:rPr lang="en-US" dirty="0" err="1">
                <a:ea typeface="+mn-lt"/>
                <a:cs typeface="+mn-lt"/>
              </a:rPr>
              <a:t>μι</a:t>
            </a:r>
            <a:r>
              <a:rPr lang="en-US" dirty="0">
                <a:ea typeface="+mn-lt"/>
                <a:cs typeface="+mn-lt"/>
              </a:rPr>
              <a:t>α κα</a:t>
            </a:r>
            <a:r>
              <a:rPr lang="en-US" dirty="0" err="1">
                <a:ea typeface="+mn-lt"/>
                <a:cs typeface="+mn-lt"/>
              </a:rPr>
              <a:t>ρέκλ</a:t>
            </a:r>
            <a:r>
              <a:rPr lang="en-US" dirty="0">
                <a:ea typeface="+mn-lt"/>
                <a:cs typeface="+mn-lt"/>
              </a:rPr>
              <a:t>α </a:t>
            </a:r>
            <a:r>
              <a:rPr lang="en-US" dirty="0" err="1">
                <a:ea typeface="+mn-lt"/>
                <a:cs typeface="+mn-lt"/>
              </a:rPr>
              <a:t>με</a:t>
            </a:r>
            <a:r>
              <a:rPr lang="en-US" dirty="0">
                <a:ea typeface="+mn-lt"/>
                <a:cs typeface="+mn-lt"/>
              </a:rPr>
              <a:t> τα π</a:t>
            </a:r>
            <a:r>
              <a:rPr lang="en-US" dirty="0" err="1">
                <a:ea typeface="+mn-lt"/>
                <a:cs typeface="+mn-lt"/>
              </a:rPr>
              <a:t>όδι</a:t>
            </a:r>
            <a:r>
              <a:rPr lang="en-US" dirty="0">
                <a:ea typeface="+mn-lt"/>
                <a:cs typeface="+mn-lt"/>
              </a:rPr>
              <a:t>α </a:t>
            </a:r>
            <a:r>
              <a:rPr lang="en-US" dirty="0" err="1">
                <a:ea typeface="+mn-lt"/>
                <a:cs typeface="+mn-lt"/>
              </a:rPr>
              <a:t>ίσι</a:t>
            </a:r>
            <a:r>
              <a:rPr lang="en-US" dirty="0">
                <a:ea typeface="+mn-lt"/>
                <a:cs typeface="+mn-lt"/>
              </a:rPr>
              <a:t>α </a:t>
            </a:r>
            <a:r>
              <a:rPr lang="en-US" dirty="0" err="1">
                <a:ea typeface="+mn-lt"/>
                <a:cs typeface="+mn-lt"/>
              </a:rPr>
              <a:t>στο</a:t>
            </a:r>
            <a:r>
              <a:rPr lang="en-US" dirty="0">
                <a:ea typeface="+mn-lt"/>
                <a:cs typeface="+mn-lt"/>
              </a:rPr>
              <a:t> </a:t>
            </a:r>
            <a:r>
              <a:rPr lang="en-US" dirty="0" err="1">
                <a:ea typeface="+mn-lt"/>
                <a:cs typeface="+mn-lt"/>
              </a:rPr>
              <a:t>έδ</a:t>
            </a:r>
            <a:r>
              <a:rPr lang="en-US" dirty="0">
                <a:ea typeface="+mn-lt"/>
                <a:cs typeface="+mn-lt"/>
              </a:rPr>
              <a:t>α</a:t>
            </a:r>
            <a:r>
              <a:rPr lang="en-US" dirty="0" err="1">
                <a:ea typeface="+mn-lt"/>
                <a:cs typeface="+mn-lt"/>
              </a:rPr>
              <a:t>φος</a:t>
            </a:r>
            <a:r>
              <a:rPr lang="en-US" dirty="0">
                <a:ea typeface="+mn-lt"/>
                <a:cs typeface="+mn-lt"/>
              </a:rPr>
              <a:t>. </a:t>
            </a:r>
            <a:r>
              <a:rPr lang="en-US" dirty="0" err="1">
                <a:ea typeface="+mn-lt"/>
                <a:cs typeface="+mn-lt"/>
              </a:rPr>
              <a:t>Κρ</a:t>
            </a:r>
            <a:r>
              <a:rPr lang="en-US" dirty="0">
                <a:ea typeface="+mn-lt"/>
                <a:cs typeface="+mn-lt"/>
              </a:rPr>
              <a:t>α</a:t>
            </a:r>
            <a:r>
              <a:rPr lang="en-US" dirty="0" err="1">
                <a:ea typeface="+mn-lt"/>
                <a:cs typeface="+mn-lt"/>
              </a:rPr>
              <a:t>τήστε</a:t>
            </a:r>
            <a:r>
              <a:rPr lang="en-US" dirty="0">
                <a:ea typeface="+mn-lt"/>
                <a:cs typeface="+mn-lt"/>
              </a:rPr>
              <a:t> </a:t>
            </a:r>
            <a:r>
              <a:rPr lang="en-US" dirty="0" err="1">
                <a:ea typeface="+mn-lt"/>
                <a:cs typeface="+mn-lt"/>
              </a:rPr>
              <a:t>έν</a:t>
            </a:r>
            <a:r>
              <a:rPr lang="en-US" dirty="0">
                <a:ea typeface="+mn-lt"/>
                <a:cs typeface="+mn-lt"/>
              </a:rPr>
              <a:t>α α</a:t>
            </a:r>
            <a:r>
              <a:rPr lang="en-US" dirty="0" err="1">
                <a:ea typeface="+mn-lt"/>
                <a:cs typeface="+mn-lt"/>
              </a:rPr>
              <a:t>ντικείμενο</a:t>
            </a:r>
            <a:r>
              <a:rPr lang="en-US" dirty="0">
                <a:ea typeface="+mn-lt"/>
                <a:cs typeface="+mn-lt"/>
              </a:rPr>
              <a:t> </a:t>
            </a:r>
            <a:r>
              <a:rPr lang="en-US" dirty="0" err="1">
                <a:ea typeface="+mn-lt"/>
                <a:cs typeface="+mn-lt"/>
              </a:rPr>
              <a:t>στο</a:t>
            </a:r>
            <a:r>
              <a:rPr lang="en-US" dirty="0">
                <a:ea typeface="+mn-lt"/>
                <a:cs typeface="+mn-lt"/>
              </a:rPr>
              <a:t> </a:t>
            </a:r>
            <a:r>
              <a:rPr lang="en-US" dirty="0" err="1">
                <a:ea typeface="+mn-lt"/>
                <a:cs typeface="+mn-lt"/>
              </a:rPr>
              <a:t>έν</a:t>
            </a:r>
            <a:r>
              <a:rPr lang="en-US" dirty="0">
                <a:ea typeface="+mn-lt"/>
                <a:cs typeface="+mn-lt"/>
              </a:rPr>
              <a:t>α </a:t>
            </a:r>
            <a:r>
              <a:rPr lang="en-US" dirty="0" err="1">
                <a:ea typeface="+mn-lt"/>
                <a:cs typeface="+mn-lt"/>
              </a:rPr>
              <a:t>χέρι</a:t>
            </a:r>
            <a:r>
              <a:rPr lang="en-US" dirty="0">
                <a:ea typeface="+mn-lt"/>
                <a:cs typeface="+mn-lt"/>
              </a:rPr>
              <a:t> </a:t>
            </a:r>
            <a:r>
              <a:rPr lang="en-US" dirty="0" err="1">
                <a:ea typeface="+mn-lt"/>
                <a:cs typeface="+mn-lt"/>
              </a:rPr>
              <a:t>με</a:t>
            </a:r>
            <a:r>
              <a:rPr lang="en-US" dirty="0">
                <a:ea typeface="+mn-lt"/>
                <a:cs typeface="+mn-lt"/>
              </a:rPr>
              <a:t> </a:t>
            </a:r>
            <a:r>
              <a:rPr lang="en-US" dirty="0" err="1">
                <a:ea typeface="+mn-lt"/>
                <a:cs typeface="+mn-lt"/>
              </a:rPr>
              <a:t>την</a:t>
            </a:r>
            <a:r>
              <a:rPr lang="en-US" dirty="0">
                <a:ea typeface="+mn-lt"/>
                <a:cs typeface="+mn-lt"/>
              </a:rPr>
              <a:t> πα</a:t>
            </a:r>
            <a:r>
              <a:rPr lang="en-US" dirty="0" err="1">
                <a:ea typeface="+mn-lt"/>
                <a:cs typeface="+mn-lt"/>
              </a:rPr>
              <a:t>λάμη</a:t>
            </a:r>
            <a:r>
              <a:rPr lang="en-US" dirty="0">
                <a:ea typeface="+mn-lt"/>
                <a:cs typeface="+mn-lt"/>
              </a:rPr>
              <a:t> </a:t>
            </a:r>
            <a:r>
              <a:rPr lang="en-US" dirty="0" err="1">
                <a:ea typeface="+mn-lt"/>
                <a:cs typeface="+mn-lt"/>
              </a:rPr>
              <a:t>στρ</a:t>
            </a:r>
            <a:r>
              <a:rPr lang="en-US" dirty="0">
                <a:ea typeface="+mn-lt"/>
                <a:cs typeface="+mn-lt"/>
              </a:rPr>
              <a:t>α</a:t>
            </a:r>
            <a:r>
              <a:rPr lang="en-US" dirty="0" err="1">
                <a:ea typeface="+mn-lt"/>
                <a:cs typeface="+mn-lt"/>
              </a:rPr>
              <a:t>μμένη</a:t>
            </a:r>
            <a:r>
              <a:rPr lang="en-US" dirty="0">
                <a:ea typeface="+mn-lt"/>
                <a:cs typeface="+mn-lt"/>
              </a:rPr>
              <a:t> π</a:t>
            </a:r>
            <a:r>
              <a:rPr lang="en-US" dirty="0" err="1">
                <a:ea typeface="+mn-lt"/>
                <a:cs typeface="+mn-lt"/>
              </a:rPr>
              <a:t>ρος</a:t>
            </a:r>
            <a:r>
              <a:rPr lang="en-US" dirty="0">
                <a:ea typeface="+mn-lt"/>
                <a:cs typeface="+mn-lt"/>
              </a:rPr>
              <a:t> τα </a:t>
            </a:r>
            <a:r>
              <a:rPr lang="en-US" dirty="0" err="1">
                <a:ea typeface="+mn-lt"/>
                <a:cs typeface="+mn-lt"/>
              </a:rPr>
              <a:t>κάτω</a:t>
            </a:r>
            <a:r>
              <a:rPr lang="en-US" dirty="0">
                <a:ea typeface="+mn-lt"/>
                <a:cs typeface="+mn-lt"/>
              </a:rPr>
              <a:t>. </a:t>
            </a:r>
            <a:r>
              <a:rPr lang="en-US" dirty="0" err="1">
                <a:ea typeface="+mn-lt"/>
                <a:cs typeface="+mn-lt"/>
              </a:rPr>
              <a:t>Στη</a:t>
            </a:r>
            <a:r>
              <a:rPr lang="en-US" dirty="0">
                <a:ea typeface="+mn-lt"/>
                <a:cs typeface="+mn-lt"/>
              </a:rPr>
              <a:t> </a:t>
            </a:r>
            <a:r>
              <a:rPr lang="en-US" dirty="0" err="1">
                <a:ea typeface="+mn-lt"/>
                <a:cs typeface="+mn-lt"/>
              </a:rPr>
              <a:t>συνέχει</a:t>
            </a:r>
            <a:r>
              <a:rPr lang="en-US" dirty="0">
                <a:ea typeface="+mn-lt"/>
                <a:cs typeface="+mn-lt"/>
              </a:rPr>
              <a:t>α, </a:t>
            </a:r>
            <a:r>
              <a:rPr lang="en-US" dirty="0" err="1">
                <a:ea typeface="+mn-lt"/>
                <a:cs typeface="+mn-lt"/>
              </a:rPr>
              <a:t>το</a:t>
            </a:r>
            <a:r>
              <a:rPr lang="en-US" dirty="0">
                <a:ea typeface="+mn-lt"/>
                <a:cs typeface="+mn-lt"/>
              </a:rPr>
              <a:t>π</a:t>
            </a:r>
            <a:r>
              <a:rPr lang="en-US" dirty="0" err="1">
                <a:ea typeface="+mn-lt"/>
                <a:cs typeface="+mn-lt"/>
              </a:rPr>
              <a:t>οθετήστε</a:t>
            </a:r>
            <a:r>
              <a:rPr lang="en-US" dirty="0">
                <a:ea typeface="+mn-lt"/>
                <a:cs typeface="+mn-lt"/>
              </a:rPr>
              <a:t> </a:t>
            </a:r>
            <a:r>
              <a:rPr lang="en-US" dirty="0" err="1">
                <a:ea typeface="+mn-lt"/>
                <a:cs typeface="+mn-lt"/>
              </a:rPr>
              <a:t>το</a:t>
            </a:r>
            <a:r>
              <a:rPr lang="en-US" dirty="0">
                <a:ea typeface="+mn-lt"/>
                <a:cs typeface="+mn-lt"/>
              </a:rPr>
              <a:t> α</a:t>
            </a:r>
            <a:r>
              <a:rPr lang="en-US" dirty="0" err="1">
                <a:ea typeface="+mn-lt"/>
                <a:cs typeface="+mn-lt"/>
              </a:rPr>
              <a:t>ντι</a:t>
            </a:r>
            <a:r>
              <a:rPr lang="en-US" dirty="0">
                <a:ea typeface="+mn-lt"/>
                <a:cs typeface="+mn-lt"/>
              </a:rPr>
              <a:t>β</a:t>
            </a:r>
            <a:r>
              <a:rPr lang="en-US" dirty="0" err="1">
                <a:ea typeface="+mn-lt"/>
                <a:cs typeface="+mn-lt"/>
              </a:rPr>
              <a:t>ράχιο</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έν</a:t>
            </a:r>
            <a:r>
              <a:rPr lang="en-US" dirty="0">
                <a:ea typeface="+mn-lt"/>
                <a:cs typeface="+mn-lt"/>
              </a:rPr>
              <a:t>α </a:t>
            </a:r>
            <a:r>
              <a:rPr lang="en-US" dirty="0" err="1">
                <a:ea typeface="+mn-lt"/>
                <a:cs typeface="+mn-lt"/>
              </a:rPr>
              <a:t>τρ</a:t>
            </a:r>
            <a:r>
              <a:rPr lang="en-US" dirty="0">
                <a:ea typeface="+mn-lt"/>
                <a:cs typeface="+mn-lt"/>
              </a:rPr>
              <a:t>απ</a:t>
            </a:r>
            <a:r>
              <a:rPr lang="en-US" dirty="0" err="1">
                <a:ea typeface="+mn-lt"/>
                <a:cs typeface="+mn-lt"/>
              </a:rPr>
              <a:t>έζι</a:t>
            </a:r>
            <a:r>
              <a:rPr lang="en-US" dirty="0">
                <a:ea typeface="+mn-lt"/>
                <a:cs typeface="+mn-lt"/>
              </a:rPr>
              <a:t> ή </a:t>
            </a:r>
            <a:r>
              <a:rPr lang="en-US" dirty="0" err="1">
                <a:ea typeface="+mn-lt"/>
                <a:cs typeface="+mn-lt"/>
              </a:rPr>
              <a:t>γρ</a:t>
            </a:r>
            <a:r>
              <a:rPr lang="en-US" dirty="0">
                <a:ea typeface="+mn-lt"/>
                <a:cs typeface="+mn-lt"/>
              </a:rPr>
              <a:t>α</a:t>
            </a:r>
            <a:r>
              <a:rPr lang="en-US" dirty="0" err="1">
                <a:ea typeface="+mn-lt"/>
                <a:cs typeface="+mn-lt"/>
              </a:rPr>
              <a:t>φείο</a:t>
            </a:r>
            <a:r>
              <a:rPr lang="en-US" dirty="0">
                <a:ea typeface="+mn-lt"/>
                <a:cs typeface="+mn-lt"/>
              </a:rPr>
              <a:t> και </a:t>
            </a:r>
            <a:r>
              <a:rPr lang="en-US" dirty="0" err="1">
                <a:ea typeface="+mn-lt"/>
                <a:cs typeface="+mn-lt"/>
              </a:rPr>
              <a:t>κρ</a:t>
            </a:r>
            <a:r>
              <a:rPr lang="en-US" dirty="0">
                <a:ea typeface="+mn-lt"/>
                <a:cs typeface="+mn-lt"/>
              </a:rPr>
              <a:t>α</a:t>
            </a:r>
            <a:r>
              <a:rPr lang="en-US" dirty="0" err="1">
                <a:ea typeface="+mn-lt"/>
                <a:cs typeface="+mn-lt"/>
              </a:rPr>
              <a:t>τήστε</a:t>
            </a:r>
            <a:r>
              <a:rPr lang="en-US" dirty="0">
                <a:ea typeface="+mn-lt"/>
                <a:cs typeface="+mn-lt"/>
              </a:rPr>
              <a:t> </a:t>
            </a:r>
            <a:r>
              <a:rPr lang="en-US" dirty="0" err="1">
                <a:ea typeface="+mn-lt"/>
                <a:cs typeface="+mn-lt"/>
              </a:rPr>
              <a:t>το</a:t>
            </a:r>
            <a:r>
              <a:rPr lang="en-US" dirty="0">
                <a:ea typeface="+mn-lt"/>
                <a:cs typeface="+mn-lt"/>
              </a:rPr>
              <a:t> α</a:t>
            </a:r>
            <a:r>
              <a:rPr lang="en-US" dirty="0" err="1">
                <a:ea typeface="+mn-lt"/>
                <a:cs typeface="+mn-lt"/>
              </a:rPr>
              <a:t>κίνητο</a:t>
            </a:r>
            <a:r>
              <a:rPr lang="en-US" dirty="0">
                <a:ea typeface="+mn-lt"/>
                <a:cs typeface="+mn-lt"/>
              </a:rPr>
              <a:t> </a:t>
            </a:r>
            <a:r>
              <a:rPr lang="en-US" dirty="0" err="1">
                <a:ea typeface="+mn-lt"/>
                <a:cs typeface="+mn-lt"/>
              </a:rPr>
              <a:t>ενώ</a:t>
            </a:r>
            <a:r>
              <a:rPr lang="en-US" dirty="0">
                <a:ea typeface="+mn-lt"/>
                <a:cs typeface="+mn-lt"/>
              </a:rPr>
              <a:t> </a:t>
            </a:r>
            <a:r>
              <a:rPr lang="en-US" dirty="0" err="1">
                <a:ea typeface="+mn-lt"/>
                <a:cs typeface="+mn-lt"/>
              </a:rPr>
              <a:t>σηκώνετε</a:t>
            </a:r>
            <a:r>
              <a:rPr lang="en-US" dirty="0">
                <a:ea typeface="+mn-lt"/>
                <a:cs typeface="+mn-lt"/>
              </a:rPr>
              <a:t> </a:t>
            </a:r>
            <a:r>
              <a:rPr lang="en-US" dirty="0" err="1">
                <a:ea typeface="+mn-lt"/>
                <a:cs typeface="+mn-lt"/>
              </a:rPr>
              <a:t>τον</a:t>
            </a:r>
            <a:r>
              <a:rPr lang="en-US" dirty="0">
                <a:ea typeface="+mn-lt"/>
                <a:cs typeface="+mn-lt"/>
              </a:rPr>
              <a:t> καρπό π</a:t>
            </a:r>
            <a:r>
              <a:rPr lang="en-US" dirty="0" err="1">
                <a:ea typeface="+mn-lt"/>
                <a:cs typeface="+mn-lt"/>
              </a:rPr>
              <a:t>άνω</a:t>
            </a:r>
            <a:r>
              <a:rPr lang="en-US" dirty="0">
                <a:ea typeface="+mn-lt"/>
                <a:cs typeface="+mn-lt"/>
              </a:rPr>
              <a:t> και π</a:t>
            </a:r>
            <a:r>
              <a:rPr lang="en-US" dirty="0" err="1">
                <a:ea typeface="+mn-lt"/>
                <a:cs typeface="+mn-lt"/>
              </a:rPr>
              <a:t>ίσω</a:t>
            </a:r>
            <a:r>
              <a:rPr lang="en-US" dirty="0">
                <a:ea typeface="+mn-lt"/>
                <a:cs typeface="+mn-lt"/>
              </a:rPr>
              <a:t> α</a:t>
            </a:r>
            <a:r>
              <a:rPr lang="en-US" dirty="0" err="1">
                <a:ea typeface="+mn-lt"/>
                <a:cs typeface="+mn-lt"/>
              </a:rPr>
              <a:t>ρκετές</a:t>
            </a:r>
            <a:r>
              <a:rPr lang="en-US" dirty="0">
                <a:ea typeface="+mn-lt"/>
                <a:cs typeface="+mn-lt"/>
              </a:rPr>
              <a:t> </a:t>
            </a:r>
            <a:r>
              <a:rPr lang="en-US" dirty="0" err="1">
                <a:ea typeface="+mn-lt"/>
                <a:cs typeface="+mn-lt"/>
              </a:rPr>
              <a:t>φορές</a:t>
            </a:r>
            <a:r>
              <a:rPr lang="en-US" dirty="0">
                <a:ea typeface="+mn-lt"/>
                <a:cs typeface="+mn-lt"/>
              </a:rPr>
              <a:t>. Επανα</a:t>
            </a:r>
            <a:r>
              <a:rPr lang="en-US" dirty="0" err="1">
                <a:ea typeface="+mn-lt"/>
                <a:cs typeface="+mn-lt"/>
              </a:rPr>
              <a:t>λά</a:t>
            </a:r>
            <a:r>
              <a:rPr lang="en-US" dirty="0">
                <a:ea typeface="+mn-lt"/>
                <a:cs typeface="+mn-lt"/>
              </a:rPr>
              <a:t>β</a:t>
            </a:r>
            <a:r>
              <a:rPr lang="en-US" dirty="0" err="1">
                <a:ea typeface="+mn-lt"/>
                <a:cs typeface="+mn-lt"/>
              </a:rPr>
              <a:t>ετε</a:t>
            </a:r>
            <a:r>
              <a:rPr lang="en-US" dirty="0">
                <a:ea typeface="+mn-lt"/>
                <a:cs typeface="+mn-lt"/>
              </a:rPr>
              <a:t> από </a:t>
            </a:r>
            <a:r>
              <a:rPr lang="en-US" dirty="0" err="1">
                <a:ea typeface="+mn-lt"/>
                <a:cs typeface="+mn-lt"/>
              </a:rPr>
              <a:t>την</a:t>
            </a:r>
            <a:r>
              <a:rPr lang="en-US" dirty="0">
                <a:ea typeface="+mn-lt"/>
                <a:cs typeface="+mn-lt"/>
              </a:rPr>
              <a:t> </a:t>
            </a:r>
            <a:r>
              <a:rPr lang="en-US" dirty="0" err="1">
                <a:ea typeface="+mn-lt"/>
                <a:cs typeface="+mn-lt"/>
              </a:rPr>
              <a:t>άλλη</a:t>
            </a:r>
            <a:r>
              <a:rPr lang="en-US" dirty="0">
                <a:ea typeface="+mn-lt"/>
                <a:cs typeface="+mn-lt"/>
              </a:rPr>
              <a:t> π</a:t>
            </a:r>
            <a:r>
              <a:rPr lang="en-US" dirty="0" err="1">
                <a:ea typeface="+mn-lt"/>
                <a:cs typeface="+mn-lt"/>
              </a:rPr>
              <a:t>λευρά</a:t>
            </a:r>
            <a:r>
              <a:rPr lang="en-US" dirty="0">
                <a:ea typeface="+mn-lt"/>
                <a:cs typeface="+mn-lt"/>
              </a:rPr>
              <a:t>. </a:t>
            </a:r>
            <a:br>
              <a:rPr lang="en-US" dirty="0">
                <a:ea typeface="+mn-lt"/>
                <a:cs typeface="+mn-lt"/>
              </a:rPr>
            </a:br>
            <a:r>
              <a:rPr lang="en-US" dirty="0">
                <a:ea typeface="+mn-lt"/>
                <a:cs typeface="+mn-lt"/>
              </a:rPr>
              <a:t> </a:t>
            </a:r>
            <a:r>
              <a:rPr lang="en-US" dirty="0" err="1">
                <a:ea typeface="+mn-lt"/>
                <a:cs typeface="+mn-lt"/>
              </a:rPr>
              <a:t>Στ</a:t>
            </a:r>
            <a:r>
              <a:rPr lang="en-US" dirty="0">
                <a:ea typeface="+mn-lt"/>
                <a:cs typeface="+mn-lt"/>
              </a:rPr>
              <a:t>α</a:t>
            </a:r>
            <a:r>
              <a:rPr lang="en-US" dirty="0" err="1">
                <a:ea typeface="+mn-lt"/>
                <a:cs typeface="+mn-lt"/>
              </a:rPr>
              <a:t>θείτε</a:t>
            </a:r>
            <a:r>
              <a:rPr lang="en-US" dirty="0">
                <a:ea typeface="+mn-lt"/>
                <a:cs typeface="+mn-lt"/>
              </a:rPr>
              <a:t> </a:t>
            </a:r>
            <a:r>
              <a:rPr lang="en-US" dirty="0" err="1">
                <a:ea typeface="+mn-lt"/>
                <a:cs typeface="+mn-lt"/>
              </a:rPr>
              <a:t>όρθιοι</a:t>
            </a:r>
            <a:r>
              <a:rPr lang="en-US" dirty="0">
                <a:ea typeface="+mn-lt"/>
                <a:cs typeface="+mn-lt"/>
              </a:rPr>
              <a:t> </a:t>
            </a:r>
            <a:r>
              <a:rPr lang="en-US" dirty="0" err="1">
                <a:ea typeface="+mn-lt"/>
                <a:cs typeface="+mn-lt"/>
              </a:rPr>
              <a:t>σε</a:t>
            </a:r>
            <a:r>
              <a:rPr lang="en-US" dirty="0">
                <a:ea typeface="+mn-lt"/>
                <a:cs typeface="+mn-lt"/>
              </a:rPr>
              <a:t> </a:t>
            </a:r>
            <a:r>
              <a:rPr lang="en-US" dirty="0" err="1">
                <a:ea typeface="+mn-lt"/>
                <a:cs typeface="+mn-lt"/>
              </a:rPr>
              <a:t>στ</a:t>
            </a:r>
            <a:r>
              <a:rPr lang="en-US" dirty="0">
                <a:ea typeface="+mn-lt"/>
                <a:cs typeface="+mn-lt"/>
              </a:rPr>
              <a:t>α</a:t>
            </a:r>
            <a:r>
              <a:rPr lang="en-US" dirty="0" err="1">
                <a:ea typeface="+mn-lt"/>
                <a:cs typeface="+mn-lt"/>
              </a:rPr>
              <a:t>θερή</a:t>
            </a:r>
            <a:r>
              <a:rPr lang="en-US" dirty="0">
                <a:ea typeface="+mn-lt"/>
                <a:cs typeface="+mn-lt"/>
              </a:rPr>
              <a:t> επ</a:t>
            </a:r>
            <a:r>
              <a:rPr lang="en-US" dirty="0" err="1">
                <a:ea typeface="+mn-lt"/>
                <a:cs typeface="+mn-lt"/>
              </a:rPr>
              <a:t>ιφάνει</a:t>
            </a:r>
            <a:r>
              <a:rPr lang="en-US" dirty="0">
                <a:ea typeface="+mn-lt"/>
                <a:cs typeface="+mn-lt"/>
              </a:rPr>
              <a:t>α. </a:t>
            </a:r>
            <a:r>
              <a:rPr lang="en-US" dirty="0" err="1">
                <a:ea typeface="+mn-lt"/>
                <a:cs typeface="+mn-lt"/>
              </a:rPr>
              <a:t>Σηκώστε</a:t>
            </a:r>
            <a:r>
              <a:rPr lang="en-US" dirty="0">
                <a:ea typeface="+mn-lt"/>
                <a:cs typeface="+mn-lt"/>
              </a:rPr>
              <a:t> </a:t>
            </a:r>
            <a:r>
              <a:rPr lang="en-US" dirty="0" err="1">
                <a:ea typeface="+mn-lt"/>
                <a:cs typeface="+mn-lt"/>
              </a:rPr>
              <a:t>το</a:t>
            </a:r>
            <a:r>
              <a:rPr lang="en-US" dirty="0">
                <a:ea typeface="+mn-lt"/>
                <a:cs typeface="+mn-lt"/>
              </a:rPr>
              <a:t> </a:t>
            </a:r>
            <a:r>
              <a:rPr lang="en-US" dirty="0" err="1">
                <a:ea typeface="+mn-lt"/>
                <a:cs typeface="+mn-lt"/>
              </a:rPr>
              <a:t>έν</a:t>
            </a:r>
            <a:r>
              <a:rPr lang="en-US" dirty="0">
                <a:ea typeface="+mn-lt"/>
                <a:cs typeface="+mn-lt"/>
              </a:rPr>
              <a:t>α π</a:t>
            </a:r>
            <a:r>
              <a:rPr lang="en-US" dirty="0" err="1">
                <a:ea typeface="+mn-lt"/>
                <a:cs typeface="+mn-lt"/>
              </a:rPr>
              <a:t>όδι</a:t>
            </a:r>
            <a:r>
              <a:rPr lang="en-US" dirty="0">
                <a:ea typeface="+mn-lt"/>
                <a:cs typeface="+mn-lt"/>
              </a:rPr>
              <a:t> </a:t>
            </a:r>
            <a:r>
              <a:rPr lang="en-US" dirty="0" err="1">
                <a:ea typeface="+mn-lt"/>
                <a:cs typeface="+mn-lt"/>
              </a:rPr>
              <a:t>στο</a:t>
            </a:r>
            <a:r>
              <a:rPr lang="en-US" dirty="0">
                <a:ea typeface="+mn-lt"/>
                <a:cs typeface="+mn-lt"/>
              </a:rPr>
              <a:t> π</a:t>
            </a:r>
            <a:r>
              <a:rPr lang="en-US" dirty="0" err="1">
                <a:ea typeface="+mn-lt"/>
                <a:cs typeface="+mn-lt"/>
              </a:rPr>
              <a:t>λάι</a:t>
            </a:r>
            <a:r>
              <a:rPr lang="en-US" dirty="0">
                <a:ea typeface="+mn-lt"/>
                <a:cs typeface="+mn-lt"/>
              </a:rPr>
              <a:t>, </a:t>
            </a:r>
            <a:r>
              <a:rPr lang="en-US" dirty="0" err="1">
                <a:ea typeface="+mn-lt"/>
                <a:cs typeface="+mn-lt"/>
              </a:rPr>
              <a:t>κρ</a:t>
            </a:r>
            <a:r>
              <a:rPr lang="en-US" dirty="0">
                <a:ea typeface="+mn-lt"/>
                <a:cs typeface="+mn-lt"/>
              </a:rPr>
              <a:t>α</a:t>
            </a:r>
            <a:r>
              <a:rPr lang="en-US" dirty="0" err="1">
                <a:ea typeface="+mn-lt"/>
                <a:cs typeface="+mn-lt"/>
              </a:rPr>
              <a:t>τώντ</a:t>
            </a:r>
            <a:r>
              <a:rPr lang="en-US" dirty="0">
                <a:ea typeface="+mn-lt"/>
                <a:cs typeface="+mn-lt"/>
              </a:rPr>
              <a:t>ας </a:t>
            </a:r>
            <a:r>
              <a:rPr lang="en-US" dirty="0" err="1">
                <a:ea typeface="+mn-lt"/>
                <a:cs typeface="+mn-lt"/>
              </a:rPr>
              <a:t>το</a:t>
            </a:r>
            <a:r>
              <a:rPr lang="en-US" dirty="0">
                <a:ea typeface="+mn-lt"/>
                <a:cs typeface="+mn-lt"/>
              </a:rPr>
              <a:t> </a:t>
            </a:r>
            <a:r>
              <a:rPr lang="en-US" dirty="0" err="1">
                <a:ea typeface="+mn-lt"/>
                <a:cs typeface="+mn-lt"/>
              </a:rPr>
              <a:t>ίσιο</a:t>
            </a:r>
            <a:r>
              <a:rPr lang="en-US" dirty="0">
                <a:ea typeface="+mn-lt"/>
                <a:cs typeface="+mn-lt"/>
              </a:rPr>
              <a:t> α</a:t>
            </a:r>
            <a:r>
              <a:rPr lang="en-US" dirty="0" err="1">
                <a:ea typeface="+mn-lt"/>
                <a:cs typeface="+mn-lt"/>
              </a:rPr>
              <a:t>λλά</a:t>
            </a:r>
            <a:r>
              <a:rPr lang="en-US" dirty="0">
                <a:ea typeface="+mn-lt"/>
                <a:cs typeface="+mn-lt"/>
              </a:rPr>
              <a:t> </a:t>
            </a:r>
            <a:r>
              <a:rPr lang="en-US" dirty="0" err="1">
                <a:ea typeface="+mn-lt"/>
                <a:cs typeface="+mn-lt"/>
              </a:rPr>
              <a:t>όχι</a:t>
            </a:r>
            <a:r>
              <a:rPr lang="en-US" dirty="0">
                <a:ea typeface="+mn-lt"/>
                <a:cs typeface="+mn-lt"/>
              </a:rPr>
              <a:t> </a:t>
            </a:r>
            <a:r>
              <a:rPr lang="en-US" dirty="0" err="1">
                <a:ea typeface="+mn-lt"/>
                <a:cs typeface="+mn-lt"/>
              </a:rPr>
              <a:t>κλειδωμένο</a:t>
            </a:r>
            <a:r>
              <a:rPr lang="en-US" dirty="0">
                <a:ea typeface="+mn-lt"/>
                <a:cs typeface="+mn-lt"/>
              </a:rPr>
              <a:t>. Επανα</a:t>
            </a:r>
            <a:r>
              <a:rPr lang="en-US" dirty="0" err="1">
                <a:ea typeface="+mn-lt"/>
                <a:cs typeface="+mn-lt"/>
              </a:rPr>
              <a:t>λά</a:t>
            </a:r>
            <a:r>
              <a:rPr lang="en-US" dirty="0">
                <a:ea typeface="+mn-lt"/>
                <a:cs typeface="+mn-lt"/>
              </a:rPr>
              <a:t>β</a:t>
            </a:r>
            <a:r>
              <a:rPr lang="en-US" dirty="0" err="1">
                <a:ea typeface="+mn-lt"/>
                <a:cs typeface="+mn-lt"/>
              </a:rPr>
              <a:t>ετε</a:t>
            </a:r>
            <a:r>
              <a:rPr lang="en-US" dirty="0">
                <a:ea typeface="+mn-lt"/>
                <a:cs typeface="+mn-lt"/>
              </a:rPr>
              <a:t> από </a:t>
            </a:r>
            <a:r>
              <a:rPr lang="en-US" dirty="0" err="1">
                <a:ea typeface="+mn-lt"/>
                <a:cs typeface="+mn-lt"/>
              </a:rPr>
              <a:t>την</a:t>
            </a:r>
            <a:r>
              <a:rPr lang="en-US" dirty="0">
                <a:ea typeface="+mn-lt"/>
                <a:cs typeface="+mn-lt"/>
              </a:rPr>
              <a:t> </a:t>
            </a:r>
            <a:r>
              <a:rPr lang="en-US" dirty="0" err="1">
                <a:ea typeface="+mn-lt"/>
                <a:cs typeface="+mn-lt"/>
              </a:rPr>
              <a:t>άλλη</a:t>
            </a:r>
            <a:r>
              <a:rPr lang="en-US" dirty="0">
                <a:ea typeface="+mn-lt"/>
                <a:cs typeface="+mn-lt"/>
              </a:rPr>
              <a:t> π</a:t>
            </a:r>
            <a:r>
              <a:rPr lang="en-US" dirty="0" err="1">
                <a:ea typeface="+mn-lt"/>
                <a:cs typeface="+mn-lt"/>
              </a:rPr>
              <a:t>λευρά</a:t>
            </a:r>
            <a:r>
              <a:rPr lang="en-US" dirty="0">
                <a:ea typeface="+mn-lt"/>
                <a:cs typeface="+mn-lt"/>
              </a:rPr>
              <a:t>. </a:t>
            </a:r>
            <a:r>
              <a:rPr lang="en-US" dirty="0" err="1">
                <a:ea typeface="+mn-lt"/>
                <a:cs typeface="+mn-lt"/>
              </a:rPr>
              <a:t>Κάντε</a:t>
            </a:r>
            <a:r>
              <a:rPr lang="en-US" dirty="0">
                <a:ea typeface="+mn-lt"/>
                <a:cs typeface="+mn-lt"/>
              </a:rPr>
              <a:t> α</a:t>
            </a:r>
            <a:r>
              <a:rPr lang="en-US" dirty="0" err="1">
                <a:ea typeface="+mn-lt"/>
                <a:cs typeface="+mn-lt"/>
              </a:rPr>
              <a:t>ρκετές</a:t>
            </a:r>
            <a:r>
              <a:rPr lang="en-US" dirty="0">
                <a:ea typeface="+mn-lt"/>
                <a:cs typeface="+mn-lt"/>
              </a:rPr>
              <a:t> επανα</a:t>
            </a:r>
            <a:r>
              <a:rPr lang="en-US" dirty="0" err="1">
                <a:ea typeface="+mn-lt"/>
                <a:cs typeface="+mn-lt"/>
              </a:rPr>
              <a:t>λήψεις</a:t>
            </a:r>
            <a:r>
              <a:rPr lang="en-US" dirty="0">
                <a:ea typeface="+mn-lt"/>
                <a:cs typeface="+mn-lt"/>
              </a:rPr>
              <a:t>.</a:t>
            </a:r>
            <a:endParaRPr lang="en-US"/>
          </a:p>
        </p:txBody>
      </p:sp>
      <p:sp>
        <p:nvSpPr>
          <p:cNvPr id="5" name="TextBox 4">
            <a:extLst>
              <a:ext uri="{FF2B5EF4-FFF2-40B4-BE49-F238E27FC236}">
                <a16:creationId xmlns:a16="http://schemas.microsoft.com/office/drawing/2014/main" id="{90D64DD9-93D6-49C4-9BC9-88EF90519DC1}"/>
              </a:ext>
            </a:extLst>
          </p:cNvPr>
          <p:cNvSpPr txBox="1"/>
          <p:nvPr/>
        </p:nvSpPr>
        <p:spPr>
          <a:xfrm>
            <a:off x="9002486" y="6096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(Skpxiou.gr 2021)</a:t>
            </a:r>
          </a:p>
        </p:txBody>
      </p:sp>
    </p:spTree>
    <p:extLst>
      <p:ext uri="{BB962C8B-B14F-4D97-AF65-F5344CB8AC3E}">
        <p14:creationId xmlns:p14="http://schemas.microsoft.com/office/powerpoint/2010/main" val="426633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4DE7-D709-4D05-8145-951B483815C9}"/>
              </a:ext>
            </a:extLst>
          </p:cNvPr>
          <p:cNvSpPr>
            <a:spLocks noGrp="1"/>
          </p:cNvSpPr>
          <p:nvPr>
            <p:ph type="title"/>
          </p:nvPr>
        </p:nvSpPr>
        <p:spPr/>
        <p:txBody>
          <a:bodyPr/>
          <a:lstStyle/>
          <a:p>
            <a:r>
              <a:rPr lang="en-US" dirty="0" err="1"/>
              <a:t>Εργ</a:t>
            </a:r>
            <a:r>
              <a:rPr lang="en-US" dirty="0"/>
              <a:t>α</a:t>
            </a:r>
            <a:r>
              <a:rPr lang="en-US" dirty="0" err="1"/>
              <a:t>λεί</a:t>
            </a:r>
            <a:r>
              <a:rPr lang="en-US" dirty="0"/>
              <a:t>α </a:t>
            </a:r>
            <a:r>
              <a:rPr lang="en-US" dirty="0" err="1"/>
              <a:t>γι</a:t>
            </a:r>
            <a:r>
              <a:rPr lang="en-US" dirty="0"/>
              <a:t>α α</a:t>
            </a:r>
            <a:r>
              <a:rPr lang="en-US" dirty="0" err="1"/>
              <a:t>ξιολόγηση</a:t>
            </a:r>
            <a:r>
              <a:rPr lang="en-US" dirty="0"/>
              <a:t> MS  </a:t>
            </a:r>
          </a:p>
        </p:txBody>
      </p:sp>
      <p:sp>
        <p:nvSpPr>
          <p:cNvPr id="3" name="Content Placeholder 2">
            <a:extLst>
              <a:ext uri="{FF2B5EF4-FFF2-40B4-BE49-F238E27FC236}">
                <a16:creationId xmlns:a16="http://schemas.microsoft.com/office/drawing/2014/main" id="{5C6BFC76-7893-40F4-A109-B5D5D9D15E84}"/>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Computerized Dynamic </a:t>
            </a:r>
            <a:r>
              <a:rPr lang="en-US" dirty="0" err="1">
                <a:ea typeface="+mn-lt"/>
                <a:cs typeface="+mn-lt"/>
              </a:rPr>
              <a:t>Posturography</a:t>
            </a:r>
            <a:r>
              <a:rPr lang="en-US" dirty="0">
                <a:ea typeface="+mn-lt"/>
                <a:cs typeface="+mn-lt"/>
              </a:rPr>
              <a:t>-Sensory Organization Test (CDP-SOT) measured balance control.</a:t>
            </a:r>
          </a:p>
          <a:p>
            <a:r>
              <a:rPr lang="en-US" dirty="0" err="1">
                <a:ea typeface="+mn-lt"/>
                <a:cs typeface="+mn-lt"/>
              </a:rPr>
              <a:t>Rivermead</a:t>
            </a:r>
            <a:r>
              <a:rPr lang="en-US" dirty="0">
                <a:ea typeface="+mn-lt"/>
                <a:cs typeface="+mn-lt"/>
              </a:rPr>
              <a:t> </a:t>
            </a:r>
            <a:r>
              <a:rPr lang="en-US" dirty="0" err="1">
                <a:ea typeface="+mn-lt"/>
                <a:cs typeface="+mn-lt"/>
              </a:rPr>
              <a:t>Assesment</a:t>
            </a:r>
            <a:r>
              <a:rPr lang="en-US" dirty="0">
                <a:ea typeface="+mn-lt"/>
                <a:cs typeface="+mn-lt"/>
              </a:rPr>
              <a:t> of Somatosensory Performance (RASP) (</a:t>
            </a:r>
            <a:r>
              <a:rPr lang="en-US" dirty="0" err="1">
                <a:ea typeface="+mn-lt"/>
                <a:cs typeface="+mn-lt"/>
              </a:rPr>
              <a:t>οδηγίες</a:t>
            </a:r>
            <a:r>
              <a:rPr lang="en-US" dirty="0">
                <a:ea typeface="+mn-lt"/>
                <a:cs typeface="+mn-lt"/>
              </a:rPr>
              <a:t> σελ.11-22) (Winward et al.2012)</a:t>
            </a:r>
          </a:p>
          <a:p>
            <a:r>
              <a:rPr lang="en-US" dirty="0">
                <a:ea typeface="+mn-lt"/>
                <a:cs typeface="+mn-lt"/>
              </a:rPr>
              <a:t> The Dizziness Handicap Inventory (DHI), Modified Fatigue Impact Scale (MFIS)</a:t>
            </a:r>
            <a:endParaRPr lang="en-US"/>
          </a:p>
          <a:p>
            <a:r>
              <a:rPr lang="en-US" dirty="0">
                <a:ea typeface="+mn-lt"/>
                <a:cs typeface="+mn-lt"/>
              </a:rPr>
              <a:t> Short Form-36 Health Status Questionnaire (SF-36) were also administered</a:t>
            </a:r>
          </a:p>
          <a:p>
            <a:r>
              <a:rPr lang="en-US" dirty="0">
                <a:ea typeface="+mn-lt"/>
                <a:cs typeface="+mn-lt"/>
              </a:rPr>
              <a:t>Balance and Eye-Movement Exercises for Persons with Multiple Sclerosis; BEEMS β</a:t>
            </a:r>
            <a:r>
              <a:rPr lang="en-US" dirty="0" err="1">
                <a:ea typeface="+mn-lt"/>
                <a:cs typeface="+mn-lt"/>
              </a:rPr>
              <a:t>ελτιώνει</a:t>
            </a:r>
            <a:r>
              <a:rPr lang="en-US" dirty="0">
                <a:ea typeface="+mn-lt"/>
                <a:cs typeface="+mn-lt"/>
              </a:rPr>
              <a:t> </a:t>
            </a:r>
            <a:r>
              <a:rPr lang="en-US" dirty="0" err="1">
                <a:ea typeface="+mn-lt"/>
                <a:cs typeface="+mn-lt"/>
              </a:rPr>
              <a:t>την</a:t>
            </a:r>
            <a:r>
              <a:rPr lang="en-US" dirty="0">
                <a:ea typeface="+mn-lt"/>
                <a:cs typeface="+mn-lt"/>
              </a:rPr>
              <a:t> </a:t>
            </a:r>
            <a:r>
              <a:rPr lang="en-US" dirty="0" err="1">
                <a:ea typeface="+mn-lt"/>
                <a:cs typeface="+mn-lt"/>
              </a:rPr>
              <a:t>ισορρο</a:t>
            </a:r>
            <a:r>
              <a:rPr lang="en-US" dirty="0">
                <a:ea typeface="+mn-lt"/>
                <a:cs typeface="+mn-lt"/>
              </a:rPr>
              <a:t>πία </a:t>
            </a:r>
            <a:r>
              <a:rPr lang="en-US" dirty="0" err="1">
                <a:ea typeface="+mn-lt"/>
                <a:cs typeface="+mn-lt"/>
              </a:rPr>
              <a:t>σε</a:t>
            </a:r>
            <a:r>
              <a:rPr lang="en-US" dirty="0">
                <a:ea typeface="+mn-lt"/>
                <a:cs typeface="+mn-lt"/>
              </a:rPr>
              <a:t> </a:t>
            </a:r>
            <a:r>
              <a:rPr lang="en-US" dirty="0" err="1">
                <a:ea typeface="+mn-lt"/>
                <a:cs typeface="+mn-lt"/>
              </a:rPr>
              <a:t>άτομ</a:t>
            </a:r>
            <a:r>
              <a:rPr lang="en-US" dirty="0">
                <a:ea typeface="+mn-lt"/>
                <a:cs typeface="+mn-lt"/>
              </a:rPr>
              <a:t>α </a:t>
            </a:r>
            <a:r>
              <a:rPr lang="en-US" dirty="0" err="1">
                <a:ea typeface="+mn-lt"/>
                <a:cs typeface="+mn-lt"/>
              </a:rPr>
              <a:t>με</a:t>
            </a:r>
            <a:r>
              <a:rPr lang="en-US" dirty="0">
                <a:ea typeface="+mn-lt"/>
                <a:cs typeface="+mn-lt"/>
              </a:rPr>
              <a:t> </a:t>
            </a:r>
            <a:r>
              <a:rPr lang="en-US" dirty="0" err="1">
                <a:ea typeface="+mn-lt"/>
                <a:cs typeface="+mn-lt"/>
              </a:rPr>
              <a:t>σκλήρυνση</a:t>
            </a:r>
            <a:r>
              <a:rPr lang="en-US" dirty="0">
                <a:ea typeface="+mn-lt"/>
                <a:cs typeface="+mn-lt"/>
              </a:rPr>
              <a:t> κα</a:t>
            </a:r>
            <a:r>
              <a:rPr lang="en-US" dirty="0" err="1">
                <a:ea typeface="+mn-lt"/>
                <a:cs typeface="+mn-lt"/>
              </a:rPr>
              <a:t>τά</a:t>
            </a:r>
            <a:r>
              <a:rPr lang="en-US" dirty="0">
                <a:ea typeface="+mn-lt"/>
                <a:cs typeface="+mn-lt"/>
              </a:rPr>
              <a:t> π</a:t>
            </a:r>
            <a:r>
              <a:rPr lang="en-US" dirty="0" err="1">
                <a:ea typeface="+mn-lt"/>
                <a:cs typeface="+mn-lt"/>
              </a:rPr>
              <a:t>λάκ</a:t>
            </a:r>
            <a:r>
              <a:rPr lang="en-US" dirty="0">
                <a:ea typeface="+mn-lt"/>
                <a:cs typeface="+mn-lt"/>
              </a:rPr>
              <a:t>ας και </a:t>
            </a:r>
            <a:r>
              <a:rPr lang="en-US" dirty="0" err="1">
                <a:ea typeface="+mn-lt"/>
                <a:cs typeface="+mn-lt"/>
              </a:rPr>
              <a:t>εάν</a:t>
            </a:r>
            <a:r>
              <a:rPr lang="en-US" dirty="0">
                <a:ea typeface="+mn-lt"/>
                <a:cs typeface="+mn-lt"/>
              </a:rPr>
              <a:t> υπ</a:t>
            </a:r>
            <a:r>
              <a:rPr lang="en-US" dirty="0" err="1">
                <a:ea typeface="+mn-lt"/>
                <a:cs typeface="+mn-lt"/>
              </a:rPr>
              <a:t>άρχουν</a:t>
            </a:r>
            <a:r>
              <a:rPr lang="en-US" dirty="0">
                <a:ea typeface="+mn-lt"/>
                <a:cs typeface="+mn-lt"/>
              </a:rPr>
              <a:t> </a:t>
            </a:r>
            <a:r>
              <a:rPr lang="en-US" dirty="0" err="1">
                <a:ea typeface="+mn-lt"/>
                <a:cs typeface="+mn-lt"/>
              </a:rPr>
              <a:t>δι</a:t>
            </a:r>
            <a:r>
              <a:rPr lang="en-US" dirty="0">
                <a:ea typeface="+mn-lt"/>
                <a:cs typeface="+mn-lt"/>
              </a:rPr>
              <a:t>α</a:t>
            </a:r>
            <a:r>
              <a:rPr lang="en-US" dirty="0" err="1">
                <a:ea typeface="+mn-lt"/>
                <a:cs typeface="+mn-lt"/>
              </a:rPr>
              <a:t>φορές</a:t>
            </a:r>
            <a:r>
              <a:rPr lang="en-US" dirty="0">
                <a:ea typeface="+mn-lt"/>
                <a:cs typeface="+mn-lt"/>
              </a:rPr>
              <a:t> </a:t>
            </a:r>
            <a:r>
              <a:rPr lang="en-US" dirty="0" err="1">
                <a:ea typeface="+mn-lt"/>
                <a:cs typeface="+mn-lt"/>
              </a:rPr>
              <a:t>στ</a:t>
            </a:r>
            <a:r>
              <a:rPr lang="en-US" dirty="0">
                <a:ea typeface="+mn-lt"/>
                <a:cs typeface="+mn-lt"/>
              </a:rPr>
              <a:t>α απ</a:t>
            </a:r>
            <a:r>
              <a:rPr lang="en-US" dirty="0" err="1">
                <a:ea typeface="+mn-lt"/>
                <a:cs typeface="+mn-lt"/>
              </a:rPr>
              <a:t>οτελέσμ</a:t>
            </a:r>
            <a:r>
              <a:rPr lang="en-US" dirty="0">
                <a:ea typeface="+mn-lt"/>
                <a:cs typeface="+mn-lt"/>
              </a:rPr>
              <a:t>ατα π</a:t>
            </a:r>
            <a:r>
              <a:rPr lang="en-US" dirty="0" err="1">
                <a:ea typeface="+mn-lt"/>
                <a:cs typeface="+mn-lt"/>
              </a:rPr>
              <a:t>ου</a:t>
            </a:r>
            <a:r>
              <a:rPr lang="en-US" dirty="0">
                <a:ea typeface="+mn-lt"/>
                <a:cs typeface="+mn-lt"/>
              </a:rPr>
              <a:t> βα</a:t>
            </a:r>
            <a:r>
              <a:rPr lang="en-US" dirty="0" err="1">
                <a:ea typeface="+mn-lt"/>
                <a:cs typeface="+mn-lt"/>
              </a:rPr>
              <a:t>σίζοντ</a:t>
            </a:r>
            <a:r>
              <a:rPr lang="en-US" dirty="0">
                <a:ea typeface="+mn-lt"/>
                <a:cs typeface="+mn-lt"/>
              </a:rPr>
              <a:t>αι </a:t>
            </a:r>
            <a:r>
              <a:rPr lang="en-US" dirty="0" err="1">
                <a:ea typeface="+mn-lt"/>
                <a:cs typeface="+mn-lt"/>
              </a:rPr>
              <a:t>στη</a:t>
            </a:r>
            <a:r>
              <a:rPr lang="en-US" dirty="0">
                <a:ea typeface="+mn-lt"/>
                <a:cs typeface="+mn-lt"/>
              </a:rPr>
              <a:t> </a:t>
            </a:r>
            <a:r>
              <a:rPr lang="en-US" dirty="0" err="1">
                <a:ea typeface="+mn-lt"/>
                <a:cs typeface="+mn-lt"/>
              </a:rPr>
              <a:t>συμμετοχή</a:t>
            </a:r>
            <a:r>
              <a:rPr lang="en-US" dirty="0">
                <a:ea typeface="+mn-lt"/>
                <a:cs typeface="+mn-lt"/>
              </a:rPr>
              <a:t> </a:t>
            </a:r>
            <a:r>
              <a:rPr lang="en-US" dirty="0" err="1">
                <a:ea typeface="+mn-lt"/>
                <a:cs typeface="+mn-lt"/>
              </a:rPr>
              <a:t>της</a:t>
            </a:r>
            <a:r>
              <a:rPr lang="en-US" dirty="0">
                <a:ea typeface="+mn-lt"/>
                <a:cs typeface="+mn-lt"/>
              </a:rPr>
              <a:t> β</a:t>
            </a:r>
            <a:r>
              <a:rPr lang="en-US" dirty="0" err="1">
                <a:ea typeface="+mn-lt"/>
                <a:cs typeface="+mn-lt"/>
              </a:rPr>
              <a:t>λά</a:t>
            </a:r>
            <a:r>
              <a:rPr lang="en-US" dirty="0">
                <a:ea typeface="+mn-lt"/>
                <a:cs typeface="+mn-lt"/>
              </a:rPr>
              <a:t>β</a:t>
            </a:r>
            <a:r>
              <a:rPr lang="en-US" dirty="0" err="1">
                <a:ea typeface="+mn-lt"/>
                <a:cs typeface="+mn-lt"/>
              </a:rPr>
              <a:t>ης</a:t>
            </a:r>
            <a:r>
              <a:rPr lang="en-US" dirty="0">
                <a:ea typeface="+mn-lt"/>
                <a:cs typeface="+mn-lt"/>
              </a:rPr>
              <a:t> </a:t>
            </a:r>
            <a:r>
              <a:rPr lang="en-US" dirty="0" err="1">
                <a:ea typeface="+mn-lt"/>
                <a:cs typeface="+mn-lt"/>
              </a:rPr>
              <a:t>του</a:t>
            </a:r>
            <a:r>
              <a:rPr lang="en-US" dirty="0">
                <a:ea typeface="+mn-lt"/>
                <a:cs typeface="+mn-lt"/>
              </a:rPr>
              <a:t> </a:t>
            </a:r>
            <a:r>
              <a:rPr lang="en-US" dirty="0" err="1">
                <a:ea typeface="+mn-lt"/>
                <a:cs typeface="+mn-lt"/>
              </a:rPr>
              <a:t>εγκεφ</a:t>
            </a:r>
            <a:r>
              <a:rPr lang="en-US" dirty="0">
                <a:ea typeface="+mn-lt"/>
                <a:cs typeface="+mn-lt"/>
              </a:rPr>
              <a:t>α</a:t>
            </a:r>
            <a:r>
              <a:rPr lang="en-US" dirty="0" err="1">
                <a:ea typeface="+mn-lt"/>
                <a:cs typeface="+mn-lt"/>
              </a:rPr>
              <a:t>λικού</a:t>
            </a:r>
            <a:r>
              <a:rPr lang="en-US" dirty="0">
                <a:ea typeface="+mn-lt"/>
                <a:cs typeface="+mn-lt"/>
              </a:rPr>
              <a:t> </a:t>
            </a:r>
            <a:r>
              <a:rPr lang="en-US" dirty="0" err="1">
                <a:ea typeface="+mn-lt"/>
                <a:cs typeface="+mn-lt"/>
              </a:rPr>
              <a:t>στελέχους</a:t>
            </a:r>
            <a:r>
              <a:rPr lang="en-US" dirty="0">
                <a:ea typeface="+mn-lt"/>
                <a:cs typeface="+mn-lt"/>
              </a:rPr>
              <a:t>/πα</a:t>
            </a:r>
            <a:r>
              <a:rPr lang="en-US" dirty="0" err="1">
                <a:ea typeface="+mn-lt"/>
                <a:cs typeface="+mn-lt"/>
              </a:rPr>
              <a:t>ρεγκεφ</a:t>
            </a:r>
            <a:r>
              <a:rPr lang="en-US" dirty="0">
                <a:ea typeface="+mn-lt"/>
                <a:cs typeface="+mn-lt"/>
              </a:rPr>
              <a:t>α</a:t>
            </a:r>
            <a:r>
              <a:rPr lang="en-US" dirty="0" err="1">
                <a:ea typeface="+mn-lt"/>
                <a:cs typeface="+mn-lt"/>
              </a:rPr>
              <a:t>λίδ</a:t>
            </a:r>
            <a:r>
              <a:rPr lang="en-US" dirty="0">
                <a:ea typeface="+mn-lt"/>
                <a:cs typeface="+mn-lt"/>
              </a:rPr>
              <a:t>ας (Volmer et al.2018)</a:t>
            </a:r>
            <a:endParaRPr lang="en-US" dirty="0"/>
          </a:p>
        </p:txBody>
      </p:sp>
    </p:spTree>
    <p:extLst>
      <p:ext uri="{BB962C8B-B14F-4D97-AF65-F5344CB8AC3E}">
        <p14:creationId xmlns:p14="http://schemas.microsoft.com/office/powerpoint/2010/main" val="3212773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Rectangle 27">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B49E9F-0A9D-417F-B011-77B6248849C5}"/>
              </a:ext>
            </a:extLst>
          </p:cNvPr>
          <p:cNvSpPr>
            <a:spLocks noGrp="1"/>
          </p:cNvSpPr>
          <p:nvPr>
            <p:ph type="title"/>
          </p:nvPr>
        </p:nvSpPr>
        <p:spPr>
          <a:xfrm>
            <a:off x="914400" y="685798"/>
            <a:ext cx="4770783" cy="3217461"/>
          </a:xfrm>
        </p:spPr>
        <p:txBody>
          <a:bodyPr vert="horz" lIns="91440" tIns="45720" rIns="91440" bIns="45720" rtlCol="0" anchor="b">
            <a:normAutofit/>
          </a:bodyPr>
          <a:lstStyle/>
          <a:p>
            <a:r>
              <a:rPr lang="en-US" sz="5400">
                <a:solidFill>
                  <a:srgbClr val="FFFFFF"/>
                </a:solidFill>
              </a:rPr>
              <a:t>Thank you for your attention</a:t>
            </a:r>
          </a:p>
        </p:txBody>
      </p:sp>
      <p:pic>
        <p:nvPicPr>
          <p:cNvPr id="17" name="Picture 4" descr="Magnifying glass on clear background">
            <a:extLst>
              <a:ext uri="{FF2B5EF4-FFF2-40B4-BE49-F238E27FC236}">
                <a16:creationId xmlns:a16="http://schemas.microsoft.com/office/drawing/2014/main" id="{A8A8D386-F27D-4E71-8858-FE2A19D8FEA5}"/>
              </a:ext>
            </a:extLst>
          </p:cNvPr>
          <p:cNvPicPr>
            <a:picLocks noChangeAspect="1"/>
          </p:cNvPicPr>
          <p:nvPr/>
        </p:nvPicPr>
        <p:blipFill rotWithShape="1">
          <a:blip r:embed="rId2"/>
          <a:srcRect l="20148" r="20147" b="-1"/>
          <a:stretch/>
        </p:blipFill>
        <p:spPr>
          <a:xfrm>
            <a:off x="6057901" y="10"/>
            <a:ext cx="6134099" cy="6857989"/>
          </a:xfrm>
          <a:custGeom>
            <a:avLst/>
            <a:gdLst/>
            <a:ahLst/>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p:spPr>
      </p:pic>
      <p:sp>
        <p:nvSpPr>
          <p:cNvPr id="32" name="Freeform: Shape 31">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1021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CF21-5888-402C-A27E-B134FB0197EA}"/>
              </a:ext>
            </a:extLst>
          </p:cNvPr>
          <p:cNvSpPr>
            <a:spLocks noGrp="1"/>
          </p:cNvSpPr>
          <p:nvPr>
            <p:ph type="title"/>
          </p:nvPr>
        </p:nvSpPr>
        <p:spPr>
          <a:xfrm>
            <a:off x="684030" y="-171332"/>
            <a:ext cx="9914859" cy="1329004"/>
          </a:xfrm>
        </p:spPr>
        <p:txBody>
          <a:bodyPr/>
          <a:lstStyle/>
          <a:p>
            <a:r>
              <a:rPr lang="en-US" dirty="0" err="1"/>
              <a:t>Βι</a:t>
            </a:r>
            <a:r>
              <a:rPr lang="en-US" dirty="0"/>
              <a:t>β</a:t>
            </a:r>
            <a:r>
              <a:rPr lang="en-US" dirty="0" err="1"/>
              <a:t>λιογρ</a:t>
            </a:r>
            <a:r>
              <a:rPr lang="en-US" dirty="0"/>
              <a:t>α</a:t>
            </a:r>
            <a:r>
              <a:rPr lang="en-US" dirty="0" err="1"/>
              <a:t>φικές</a:t>
            </a:r>
            <a:r>
              <a:rPr lang="en-US" dirty="0"/>
              <a:t> ανα</a:t>
            </a:r>
            <a:r>
              <a:rPr lang="en-US" dirty="0" err="1"/>
              <a:t>φορές</a:t>
            </a:r>
          </a:p>
        </p:txBody>
      </p:sp>
      <p:sp>
        <p:nvSpPr>
          <p:cNvPr id="3" name="Content Placeholder 2">
            <a:extLst>
              <a:ext uri="{FF2B5EF4-FFF2-40B4-BE49-F238E27FC236}">
                <a16:creationId xmlns:a16="http://schemas.microsoft.com/office/drawing/2014/main" id="{30CC557B-E93D-40AA-B734-512A3C102E40}"/>
              </a:ext>
            </a:extLst>
          </p:cNvPr>
          <p:cNvSpPr>
            <a:spLocks noGrp="1"/>
          </p:cNvSpPr>
          <p:nvPr>
            <p:ph idx="1"/>
          </p:nvPr>
        </p:nvSpPr>
        <p:spPr>
          <a:xfrm>
            <a:off x="216373" y="933926"/>
            <a:ext cx="10958906" cy="4838678"/>
          </a:xfrm>
        </p:spPr>
        <p:txBody>
          <a:bodyPr vert="horz" lIns="91440" tIns="45720" rIns="91440" bIns="45720" rtlCol="0" anchor="t">
            <a:noAutofit/>
          </a:bodyPr>
          <a:lstStyle/>
          <a:p>
            <a:pPr>
              <a:lnSpc>
                <a:spcPct val="107000"/>
              </a:lnSpc>
              <a:spcBef>
                <a:spcPts val="1200"/>
              </a:spcBef>
              <a:spcAft>
                <a:spcPts val="395"/>
              </a:spcAft>
            </a:pPr>
            <a:r>
              <a:rPr lang="en-US" sz="1200" dirty="0">
                <a:solidFill>
                  <a:srgbClr val="000000"/>
                </a:solidFill>
                <a:latin typeface="Arial"/>
                <a:ea typeface="+mn-lt"/>
                <a:cs typeface="+mn-lt"/>
              </a:rPr>
              <a:t>GOLDBERG, L., EDWARS, N.C., FINCHER, C., DOAN, Q.V., ALL-SABBAGH, A., and MELETICHE, D.M., 2009. Comparing the Cost-Effectiveness of Disease-Modifying Drugs for the First-Line Treatment of Relapsing-Remitting Multiple Sclerosis. </a:t>
            </a:r>
            <a:r>
              <a:rPr lang="en-US" sz="1200" dirty="0">
                <a:solidFill>
                  <a:srgbClr val="2B3333"/>
                </a:solidFill>
                <a:latin typeface="Arial"/>
                <a:ea typeface="+mn-lt"/>
                <a:cs typeface="+mn-lt"/>
              </a:rPr>
              <a:t>J Manag Care Spec Pharm</a:t>
            </a:r>
            <a:r>
              <a:rPr lang="en-US" sz="1200" dirty="0">
                <a:solidFill>
                  <a:srgbClr val="000000"/>
                </a:solidFill>
                <a:latin typeface="Arial"/>
                <a:ea typeface="+mn-lt"/>
                <a:cs typeface="+mn-lt"/>
              </a:rPr>
              <a:t> [online]. September, vol. 15, no. 7, pp. 543-555. [access date 19 December 2021]. Available in: </a:t>
            </a:r>
            <a:r>
              <a:rPr lang="en-US" sz="1200" dirty="0">
                <a:solidFill>
                  <a:srgbClr val="2E74B5"/>
                </a:solidFill>
                <a:latin typeface="Arial"/>
                <a:ea typeface="+mn-lt"/>
                <a:cs typeface="+mn-lt"/>
                <a:hlinkClick r:id="rId2"/>
              </a:rPr>
              <a:t>https://doi.org/10.18553/jmcp.2009.15.7.543</a:t>
            </a:r>
            <a:endParaRPr lang="el-GR" sz="1200">
              <a:latin typeface="Arial"/>
              <a:ea typeface="+mn-lt"/>
              <a:cs typeface="+mn-lt"/>
            </a:endParaRPr>
          </a:p>
          <a:p>
            <a:pPr>
              <a:lnSpc>
                <a:spcPct val="107000"/>
              </a:lnSpc>
              <a:spcBef>
                <a:spcPts val="1200"/>
              </a:spcBef>
              <a:spcAft>
                <a:spcPts val="395"/>
              </a:spcAft>
            </a:pPr>
            <a:r>
              <a:rPr lang="en-US" sz="1200" dirty="0" err="1">
                <a:latin typeface="Arial"/>
                <a:ea typeface="+mn-lt"/>
                <a:cs typeface="+mn-lt"/>
              </a:rPr>
              <a:t>Kalron</a:t>
            </a:r>
            <a:r>
              <a:rPr lang="en-US" sz="1200" dirty="0">
                <a:latin typeface="Arial"/>
                <a:ea typeface="+mn-lt"/>
                <a:cs typeface="+mn-lt"/>
              </a:rPr>
              <a:t> A,, Greenberg-</a:t>
            </a:r>
            <a:r>
              <a:rPr lang="en-US" sz="1200" dirty="0" err="1">
                <a:latin typeface="Arial"/>
                <a:ea typeface="+mn-lt"/>
                <a:cs typeface="+mn-lt"/>
              </a:rPr>
              <a:t>Abrahami</a:t>
            </a:r>
            <a:r>
              <a:rPr lang="en-US" sz="1200" dirty="0">
                <a:latin typeface="Arial"/>
                <a:ea typeface="+mn-lt"/>
                <a:cs typeface="+mn-lt"/>
              </a:rPr>
              <a:t> M,, </a:t>
            </a:r>
            <a:r>
              <a:rPr lang="en-US" sz="1200" dirty="0" err="1">
                <a:latin typeface="Arial"/>
                <a:ea typeface="+mn-lt"/>
                <a:cs typeface="+mn-lt"/>
              </a:rPr>
              <a:t>Gelav</a:t>
            </a:r>
            <a:r>
              <a:rPr lang="en-US" sz="1200" dirty="0">
                <a:latin typeface="Arial"/>
                <a:ea typeface="+mn-lt"/>
                <a:cs typeface="+mn-lt"/>
              </a:rPr>
              <a:t> S, and Achiron A. 2013. Effects of a new sensory re-education training tool on hand sensibility and manual dexterity in people with multiple sclerosis. </a:t>
            </a:r>
            <a:r>
              <a:rPr lang="en-US" sz="1200" dirty="0" err="1">
                <a:latin typeface="Arial"/>
                <a:ea typeface="+mn-lt"/>
                <a:cs typeface="+mn-lt"/>
              </a:rPr>
              <a:t>NeuroRehabilitation</a:t>
            </a:r>
            <a:r>
              <a:rPr lang="en-US" sz="1200" dirty="0">
                <a:latin typeface="Arial"/>
                <a:ea typeface="+mn-lt"/>
                <a:cs typeface="+mn-lt"/>
              </a:rPr>
              <a:t>. [online]. Vol.32., no.4., pp.943-948. [access date 19 December 2021]. Available in : </a:t>
            </a:r>
            <a:r>
              <a:rPr lang="en-US" sz="1200" dirty="0">
                <a:latin typeface="Arial"/>
                <a:ea typeface="+mn-lt"/>
                <a:cs typeface="+mn-lt"/>
                <a:hlinkClick r:id="rId3"/>
              </a:rPr>
              <a:t>https://pubmed.ncbi.nlm.nih.gov/23867419/</a:t>
            </a:r>
            <a:r>
              <a:rPr lang="en-US" sz="1200" dirty="0">
                <a:latin typeface="Arial"/>
                <a:ea typeface="+mn-lt"/>
                <a:cs typeface="+mn-lt"/>
              </a:rPr>
              <a:t>  </a:t>
            </a:r>
            <a:endParaRPr lang="en-US" sz="1200">
              <a:solidFill>
                <a:srgbClr val="2E74B5"/>
              </a:solidFill>
              <a:latin typeface="Arial"/>
              <a:ea typeface="+mn-lt"/>
              <a:cs typeface="+mn-lt"/>
            </a:endParaRPr>
          </a:p>
          <a:p>
            <a:pPr>
              <a:lnSpc>
                <a:spcPct val="107000"/>
              </a:lnSpc>
              <a:spcBef>
                <a:spcPts val="1200"/>
              </a:spcBef>
            </a:pPr>
            <a:r>
              <a:rPr lang="en-US" sz="1200" dirty="0">
                <a:solidFill>
                  <a:srgbClr val="000000"/>
                </a:solidFill>
                <a:latin typeface="Arial"/>
                <a:ea typeface="+mn-lt"/>
                <a:cs typeface="+mn-lt"/>
              </a:rPr>
              <a:t>LOMA, I., and HEYMAN, R., 2011. Multiple Sclerosis: Pathogenesis and Treatment. Current Neuropharmacology [online]. Vol. 9, no. 3, pp. 409-416. [access date 18 December 2021]. Available in: DOI: </a:t>
            </a:r>
            <a:r>
              <a:rPr lang="en-US" sz="1200" dirty="0">
                <a:solidFill>
                  <a:srgbClr val="014679"/>
                </a:solidFill>
                <a:latin typeface="Arial"/>
                <a:ea typeface="+mn-lt"/>
                <a:cs typeface="+mn-lt"/>
                <a:hlinkClick r:id="rId4"/>
              </a:rPr>
              <a:t>10.2174/157015911796557911</a:t>
            </a:r>
            <a:endParaRPr lang="el-GR" sz="1200">
              <a:latin typeface="Arial"/>
              <a:ea typeface="+mn-lt"/>
              <a:cs typeface="+mn-lt"/>
            </a:endParaRPr>
          </a:p>
          <a:p>
            <a:pPr>
              <a:lnSpc>
                <a:spcPct val="107000"/>
              </a:lnSpc>
              <a:spcBef>
                <a:spcPts val="1200"/>
              </a:spcBef>
            </a:pPr>
            <a:r>
              <a:rPr lang="en-US" sz="1200" dirty="0">
                <a:solidFill>
                  <a:srgbClr val="000000"/>
                </a:solidFill>
                <a:latin typeface="Arial"/>
                <a:ea typeface="+mn-lt"/>
                <a:cs typeface="+mn-lt"/>
              </a:rPr>
              <a:t>MILLER, A., 2017. Handbook of Relapsing-Remitting Multiple Sclerosis [online]. 1st ed. Cham : Springer International Publishing : Imprint: Adis. [access date 19 December 2021]. Available in: </a:t>
            </a:r>
            <a:r>
              <a:rPr lang="en-US" sz="1200" dirty="0">
                <a:solidFill>
                  <a:srgbClr val="005BC6"/>
                </a:solidFill>
                <a:latin typeface="Arial"/>
                <a:ea typeface="+mn-lt"/>
                <a:cs typeface="+mn-lt"/>
                <a:hlinkClick r:id="rId5"/>
              </a:rPr>
              <a:t>http://search.ebscohost.com/login.aspx?direct=true&amp;db=cat02513a&amp;AN=qmu.b8476344&amp;site=eds-live&amp;custid=s1234290&amp;authtype=ip,shib</a:t>
            </a:r>
            <a:endParaRPr lang="el-GR" sz="1200">
              <a:latin typeface="Arial"/>
              <a:ea typeface="+mn-lt"/>
              <a:cs typeface="+mn-lt"/>
            </a:endParaRPr>
          </a:p>
          <a:p>
            <a:pPr>
              <a:lnSpc>
                <a:spcPct val="107000"/>
              </a:lnSpc>
              <a:spcBef>
                <a:spcPts val="1200"/>
              </a:spcBef>
            </a:pPr>
            <a:r>
              <a:rPr lang="en-US" sz="1200" dirty="0">
                <a:latin typeface="Arial"/>
                <a:ea typeface="+mn-lt"/>
                <a:cs typeface="+mn-lt"/>
              </a:rPr>
              <a:t>Preissner, K., </a:t>
            </a:r>
            <a:r>
              <a:rPr lang="en-US" sz="1200" dirty="0" err="1">
                <a:latin typeface="Arial"/>
                <a:ea typeface="+mn-lt"/>
                <a:cs typeface="+mn-lt"/>
              </a:rPr>
              <a:t>Arbesman</a:t>
            </a:r>
            <a:r>
              <a:rPr lang="en-US" sz="1200" dirty="0">
                <a:latin typeface="Arial"/>
                <a:ea typeface="+mn-lt"/>
                <a:cs typeface="+mn-lt"/>
              </a:rPr>
              <a:t>, M., &amp; Lieberman, D. (2016). Evidence Connection—Occupational therapy interventions for adults with multiple sclerosis. American Journal of Occupational Therapy, vol.70, no.3, pp.7003395010p1- 7003395010p4. [access date 19 December 2021] </a:t>
            </a:r>
            <a:r>
              <a:rPr lang="en-US" sz="1200" dirty="0">
                <a:latin typeface="Arial"/>
                <a:ea typeface="+mn-lt"/>
                <a:cs typeface="+mn-lt"/>
                <a:hlinkClick r:id="rId6"/>
              </a:rPr>
              <a:t>https://pubmed.ncbi.nlm.nih.gov/27089301/</a:t>
            </a:r>
            <a:r>
              <a:rPr lang="en-US" sz="1200" dirty="0">
                <a:latin typeface="Arial"/>
                <a:ea typeface="+mn-lt"/>
                <a:cs typeface="+mn-lt"/>
              </a:rPr>
              <a:t>  </a:t>
            </a:r>
            <a:endParaRPr lang="en-US" sz="1200">
              <a:solidFill>
                <a:srgbClr val="005BC6"/>
              </a:solidFill>
              <a:latin typeface="Arial"/>
              <a:ea typeface="+mn-lt"/>
              <a:cs typeface="+mn-lt"/>
            </a:endParaRPr>
          </a:p>
          <a:p>
            <a:pPr>
              <a:lnSpc>
                <a:spcPct val="107000"/>
              </a:lnSpc>
              <a:spcAft>
                <a:spcPts val="800"/>
              </a:spcAft>
            </a:pPr>
            <a:r>
              <a:rPr lang="en-US" sz="1200" dirty="0">
                <a:solidFill>
                  <a:srgbClr val="000000"/>
                </a:solidFill>
                <a:latin typeface="Arial"/>
                <a:ea typeface="+mn-lt"/>
                <a:cs typeface="+mn-lt"/>
              </a:rPr>
              <a:t>S</a:t>
            </a:r>
            <a:r>
              <a:rPr lang="el-GR" sz="1200" dirty="0">
                <a:solidFill>
                  <a:srgbClr val="000000"/>
                </a:solidFill>
                <a:latin typeface="Arial"/>
                <a:ea typeface="+mn-lt"/>
                <a:cs typeface="+mn-lt"/>
              </a:rPr>
              <a:t>ΤΕ</a:t>
            </a:r>
            <a:r>
              <a:rPr lang="en-US" sz="1200" dirty="0">
                <a:solidFill>
                  <a:srgbClr val="000000"/>
                </a:solidFill>
                <a:latin typeface="Arial"/>
                <a:ea typeface="+mn-lt"/>
                <a:cs typeface="+mn-lt"/>
              </a:rPr>
              <a:t>NAGER, E., 2019. A global perspective on the burden of multiple sclerosis. Lancet Neurol [online]. March, vol. 18, no. 3, pp. 227–8. [access date 19 December 2021]. Available in: </a:t>
            </a:r>
            <a:r>
              <a:rPr lang="en-US" sz="1200" dirty="0" err="1">
                <a:solidFill>
                  <a:srgbClr val="4472C4"/>
                </a:solidFill>
                <a:latin typeface="Arial"/>
                <a:ea typeface="+mn-lt"/>
                <a:cs typeface="+mn-lt"/>
              </a:rPr>
              <a:t>DOI:https</a:t>
            </a:r>
            <a:r>
              <a:rPr lang="en-US" sz="1200" dirty="0">
                <a:solidFill>
                  <a:srgbClr val="4472C4"/>
                </a:solidFill>
                <a:latin typeface="Arial"/>
                <a:ea typeface="+mn-lt"/>
                <a:cs typeface="+mn-lt"/>
              </a:rPr>
              <a:t>://doi.org/10.1016/S1474-4422(18)30498-8</a:t>
            </a:r>
            <a:endParaRPr lang="el-GR" sz="1200">
              <a:latin typeface="Arial"/>
              <a:ea typeface="+mn-lt"/>
              <a:cs typeface="+mn-lt"/>
            </a:endParaRPr>
          </a:p>
          <a:p>
            <a:r>
              <a:rPr lang="en-US" sz="1200" dirty="0">
                <a:latin typeface="Arial"/>
                <a:ea typeface="+mn-lt"/>
                <a:cs typeface="+mn-lt"/>
              </a:rPr>
              <a:t>skpxiou.gr, (2021). '</a:t>
            </a:r>
            <a:r>
              <a:rPr lang="en-US" sz="1200" dirty="0" err="1">
                <a:latin typeface="Arial"/>
                <a:ea typeface="+mn-lt"/>
                <a:cs typeface="+mn-lt"/>
              </a:rPr>
              <a:t>Σκλήρυνση</a:t>
            </a:r>
            <a:r>
              <a:rPr lang="en-US" sz="1200" dirty="0">
                <a:latin typeface="Arial"/>
                <a:ea typeface="+mn-lt"/>
                <a:cs typeface="+mn-lt"/>
              </a:rPr>
              <a:t> κα</a:t>
            </a:r>
            <a:r>
              <a:rPr lang="en-US" sz="1200" dirty="0" err="1">
                <a:latin typeface="Arial"/>
                <a:ea typeface="+mn-lt"/>
                <a:cs typeface="+mn-lt"/>
              </a:rPr>
              <a:t>τά</a:t>
            </a:r>
            <a:r>
              <a:rPr lang="en-US" sz="1200" dirty="0">
                <a:latin typeface="Arial"/>
                <a:ea typeface="+mn-lt"/>
                <a:cs typeface="+mn-lt"/>
              </a:rPr>
              <a:t> π</a:t>
            </a:r>
            <a:r>
              <a:rPr lang="en-US" sz="1200" dirty="0" err="1">
                <a:latin typeface="Arial"/>
                <a:ea typeface="+mn-lt"/>
                <a:cs typeface="+mn-lt"/>
              </a:rPr>
              <a:t>λάκ</a:t>
            </a:r>
            <a:r>
              <a:rPr lang="en-US" sz="1200" dirty="0">
                <a:latin typeface="Arial"/>
                <a:ea typeface="+mn-lt"/>
                <a:cs typeface="+mn-lt"/>
              </a:rPr>
              <a:t>ας και </a:t>
            </a:r>
            <a:r>
              <a:rPr lang="en-US" sz="1200" dirty="0" err="1">
                <a:latin typeface="Arial"/>
                <a:ea typeface="+mn-lt"/>
                <a:cs typeface="+mn-lt"/>
              </a:rPr>
              <a:t>εργοθερ</a:t>
            </a:r>
            <a:r>
              <a:rPr lang="en-US" sz="1200" dirty="0">
                <a:latin typeface="Arial"/>
                <a:ea typeface="+mn-lt"/>
                <a:cs typeface="+mn-lt"/>
              </a:rPr>
              <a:t>απ</a:t>
            </a:r>
            <a:r>
              <a:rPr lang="en-US" sz="1200" dirty="0" err="1">
                <a:latin typeface="Arial"/>
                <a:ea typeface="+mn-lt"/>
                <a:cs typeface="+mn-lt"/>
              </a:rPr>
              <a:t>ει</a:t>
            </a:r>
            <a:r>
              <a:rPr lang="en-US" sz="1200" dirty="0">
                <a:latin typeface="Arial"/>
                <a:ea typeface="+mn-lt"/>
                <a:cs typeface="+mn-lt"/>
              </a:rPr>
              <a:t>α: </a:t>
            </a:r>
            <a:r>
              <a:rPr lang="en-US" sz="1200" dirty="0" err="1">
                <a:latin typeface="Arial"/>
                <a:ea typeface="+mn-lt"/>
                <a:cs typeface="+mn-lt"/>
              </a:rPr>
              <a:t>Ασκήσεις</a:t>
            </a:r>
            <a:r>
              <a:rPr lang="en-US" sz="1200" dirty="0">
                <a:latin typeface="Arial"/>
                <a:ea typeface="+mn-lt"/>
                <a:cs typeface="+mn-lt"/>
              </a:rPr>
              <a:t>, </a:t>
            </a:r>
            <a:r>
              <a:rPr lang="en-US" sz="1200" dirty="0" err="1">
                <a:latin typeface="Arial"/>
                <a:ea typeface="+mn-lt"/>
                <a:cs typeface="+mn-lt"/>
              </a:rPr>
              <a:t>σχέδι</a:t>
            </a:r>
            <a:r>
              <a:rPr lang="en-US" sz="1200" dirty="0">
                <a:latin typeface="Arial"/>
                <a:ea typeface="+mn-lt"/>
                <a:cs typeface="+mn-lt"/>
              </a:rPr>
              <a:t>α </a:t>
            </a:r>
            <a:r>
              <a:rPr lang="en-US" sz="1200" dirty="0" err="1">
                <a:latin typeface="Arial"/>
                <a:ea typeface="+mn-lt"/>
                <a:cs typeface="+mn-lt"/>
              </a:rPr>
              <a:t>θερ</a:t>
            </a:r>
            <a:r>
              <a:rPr lang="en-US" sz="1200" dirty="0">
                <a:latin typeface="Arial"/>
                <a:ea typeface="+mn-lt"/>
                <a:cs typeface="+mn-lt"/>
              </a:rPr>
              <a:t>απ</a:t>
            </a:r>
            <a:r>
              <a:rPr lang="en-US" sz="1200" dirty="0" err="1">
                <a:latin typeface="Arial"/>
                <a:ea typeface="+mn-lt"/>
                <a:cs typeface="+mn-lt"/>
              </a:rPr>
              <a:t>εί</a:t>
            </a:r>
            <a:r>
              <a:rPr lang="en-US" sz="1200" dirty="0">
                <a:latin typeface="Arial"/>
                <a:ea typeface="+mn-lt"/>
                <a:cs typeface="+mn-lt"/>
              </a:rPr>
              <a:t>ας και π</a:t>
            </a:r>
            <a:r>
              <a:rPr lang="en-US" sz="1200" dirty="0" err="1">
                <a:latin typeface="Arial"/>
                <a:ea typeface="+mn-lt"/>
                <a:cs typeface="+mn-lt"/>
              </a:rPr>
              <a:t>ολλά</a:t>
            </a:r>
            <a:r>
              <a:rPr lang="en-US" sz="1200" dirty="0">
                <a:latin typeface="Arial"/>
                <a:ea typeface="+mn-lt"/>
                <a:cs typeface="+mn-lt"/>
              </a:rPr>
              <a:t> </a:t>
            </a:r>
            <a:r>
              <a:rPr lang="en-US" sz="1200" dirty="0" err="1">
                <a:latin typeface="Arial"/>
                <a:ea typeface="+mn-lt"/>
                <a:cs typeface="+mn-lt"/>
              </a:rPr>
              <a:t>άλλ</a:t>
            </a:r>
            <a:r>
              <a:rPr lang="en-US" sz="1200" dirty="0">
                <a:latin typeface="Arial"/>
                <a:ea typeface="+mn-lt"/>
                <a:cs typeface="+mn-lt"/>
              </a:rPr>
              <a:t>α.' [online] [</a:t>
            </a:r>
            <a:r>
              <a:rPr lang="en-US" sz="1200" dirty="0" err="1">
                <a:latin typeface="Arial"/>
                <a:ea typeface="+mn-lt"/>
                <a:cs typeface="+mn-lt"/>
              </a:rPr>
              <a:t>ημερομηνί</a:t>
            </a:r>
            <a:r>
              <a:rPr lang="en-US" sz="1200" dirty="0">
                <a:latin typeface="Arial"/>
                <a:ea typeface="+mn-lt"/>
                <a:cs typeface="+mn-lt"/>
              </a:rPr>
              <a:t>α π</a:t>
            </a:r>
            <a:r>
              <a:rPr lang="en-US" sz="1200" dirty="0" err="1">
                <a:latin typeface="Arial"/>
                <a:ea typeface="+mn-lt"/>
                <a:cs typeface="+mn-lt"/>
              </a:rPr>
              <a:t>ρόσ</a:t>
            </a:r>
            <a:r>
              <a:rPr lang="en-US" sz="1200" dirty="0">
                <a:latin typeface="Arial"/>
                <a:ea typeface="+mn-lt"/>
                <a:cs typeface="+mn-lt"/>
              </a:rPr>
              <a:t>βα</a:t>
            </a:r>
            <a:r>
              <a:rPr lang="en-US" sz="1200" dirty="0" err="1">
                <a:latin typeface="Arial"/>
                <a:ea typeface="+mn-lt"/>
                <a:cs typeface="+mn-lt"/>
              </a:rPr>
              <a:t>σης</a:t>
            </a:r>
            <a:r>
              <a:rPr lang="en-US" sz="1200" dirty="0">
                <a:latin typeface="Arial"/>
                <a:ea typeface="+mn-lt"/>
                <a:cs typeface="+mn-lt"/>
              </a:rPr>
              <a:t> 19 </a:t>
            </a:r>
            <a:r>
              <a:rPr lang="en-US" sz="1200" dirty="0" err="1">
                <a:latin typeface="Arial"/>
                <a:ea typeface="+mn-lt"/>
                <a:cs typeface="+mn-lt"/>
              </a:rPr>
              <a:t>Δεκεμ</a:t>
            </a:r>
            <a:r>
              <a:rPr lang="en-US" sz="1200" dirty="0">
                <a:latin typeface="Arial"/>
                <a:ea typeface="+mn-lt"/>
                <a:cs typeface="+mn-lt"/>
              </a:rPr>
              <a:t>β</a:t>
            </a:r>
            <a:r>
              <a:rPr lang="en-US" sz="1200" dirty="0" err="1">
                <a:latin typeface="Arial"/>
                <a:ea typeface="+mn-lt"/>
                <a:cs typeface="+mn-lt"/>
              </a:rPr>
              <a:t>ρίου</a:t>
            </a:r>
            <a:r>
              <a:rPr lang="en-US" sz="1200" dirty="0">
                <a:latin typeface="Arial"/>
                <a:ea typeface="+mn-lt"/>
                <a:cs typeface="+mn-lt"/>
              </a:rPr>
              <a:t> 2021] </a:t>
            </a:r>
            <a:r>
              <a:rPr lang="en-US" sz="1200" dirty="0" err="1">
                <a:latin typeface="Arial"/>
                <a:ea typeface="+mn-lt"/>
                <a:cs typeface="+mn-lt"/>
              </a:rPr>
              <a:t>Δι</a:t>
            </a:r>
            <a:r>
              <a:rPr lang="en-US" sz="1200" dirty="0">
                <a:latin typeface="Arial"/>
                <a:ea typeface="+mn-lt"/>
                <a:cs typeface="+mn-lt"/>
              </a:rPr>
              <a:t>α</a:t>
            </a:r>
            <a:r>
              <a:rPr lang="en-US" sz="1200" dirty="0" err="1">
                <a:latin typeface="Arial"/>
                <a:ea typeface="+mn-lt"/>
                <a:cs typeface="+mn-lt"/>
              </a:rPr>
              <a:t>θέσιμο</a:t>
            </a:r>
            <a:r>
              <a:rPr lang="en-US" sz="1200" dirty="0">
                <a:latin typeface="Arial"/>
                <a:ea typeface="+mn-lt"/>
                <a:cs typeface="+mn-lt"/>
              </a:rPr>
              <a:t> </a:t>
            </a:r>
            <a:r>
              <a:rPr lang="en-US" sz="1200" dirty="0" err="1">
                <a:latin typeface="Arial"/>
                <a:ea typeface="+mn-lt"/>
                <a:cs typeface="+mn-lt"/>
              </a:rPr>
              <a:t>στο</a:t>
            </a:r>
            <a:r>
              <a:rPr lang="en-US" sz="1200" dirty="0">
                <a:latin typeface="Arial"/>
                <a:ea typeface="+mn-lt"/>
                <a:cs typeface="+mn-lt"/>
              </a:rPr>
              <a:t>: </a:t>
            </a:r>
            <a:r>
              <a:rPr lang="en-US" sz="1200" dirty="0">
                <a:latin typeface="Arial"/>
                <a:ea typeface="+mn-lt"/>
                <a:cs typeface="+mn-lt"/>
                <a:hlinkClick r:id="rId7"/>
              </a:rPr>
              <a:t>https://skpxiou.gr/gr/articles/node/sklirynsi-kata-plakas-kai-ergotherapeia-askiseis-sxedia-therapeias-kai-polla-alla</a:t>
            </a:r>
            <a:endParaRPr lang="en-US" sz="1200" dirty="0">
              <a:latin typeface="Arial"/>
              <a:ea typeface="+mn-lt"/>
              <a:cs typeface="+mn-lt"/>
            </a:endParaRPr>
          </a:p>
          <a:p>
            <a:r>
              <a:rPr lang="en-US" sz="1200" dirty="0">
                <a:latin typeface="Arial"/>
                <a:ea typeface="+mn-lt"/>
                <a:cs typeface="+mn-lt"/>
              </a:rPr>
              <a:t>Quinn, E. and Hynes, S.M. (2021). 'Occupational therapy interventions for multiple sclerosis: A scoping review' Scandinavian Journal of Occupational Therapy, 28(5), pp.399-414. </a:t>
            </a:r>
            <a:r>
              <a:rPr lang="en-US" sz="1200" dirty="0" err="1">
                <a:latin typeface="Arial"/>
                <a:ea typeface="+mn-lt"/>
                <a:cs typeface="+mn-lt"/>
              </a:rPr>
              <a:t>Δι</a:t>
            </a:r>
            <a:r>
              <a:rPr lang="en-US" sz="1200" dirty="0">
                <a:latin typeface="Arial"/>
                <a:ea typeface="+mn-lt"/>
                <a:cs typeface="+mn-lt"/>
              </a:rPr>
              <a:t>α</a:t>
            </a:r>
            <a:r>
              <a:rPr lang="en-US" sz="1200" dirty="0" err="1">
                <a:latin typeface="Arial"/>
                <a:ea typeface="+mn-lt"/>
                <a:cs typeface="+mn-lt"/>
              </a:rPr>
              <a:t>θέσιμο</a:t>
            </a:r>
            <a:r>
              <a:rPr lang="en-US" sz="1200" dirty="0">
                <a:latin typeface="Arial"/>
                <a:ea typeface="+mn-lt"/>
                <a:cs typeface="+mn-lt"/>
              </a:rPr>
              <a:t> </a:t>
            </a:r>
            <a:r>
              <a:rPr lang="en-US" sz="1200" dirty="0" err="1">
                <a:latin typeface="Arial"/>
                <a:ea typeface="+mn-lt"/>
                <a:cs typeface="+mn-lt"/>
              </a:rPr>
              <a:t>στο</a:t>
            </a:r>
            <a:r>
              <a:rPr lang="en-US" sz="1200" dirty="0">
                <a:latin typeface="Arial"/>
                <a:ea typeface="+mn-lt"/>
                <a:cs typeface="+mn-lt"/>
              </a:rPr>
              <a:t>: </a:t>
            </a:r>
            <a:r>
              <a:rPr lang="en-US" sz="1200" dirty="0">
                <a:latin typeface="Arial"/>
                <a:ea typeface="+mn-lt"/>
                <a:cs typeface="+mn-lt"/>
                <a:hlinkClick r:id="rId8"/>
              </a:rPr>
              <a:t>https://www.tandfonline.com/doi/epub/10.1080/11038128.2020.1786160?needAccess=true</a:t>
            </a:r>
            <a:endParaRPr lang="en-US" sz="1200">
              <a:latin typeface="Arial"/>
              <a:cs typeface="Arial"/>
            </a:endParaRPr>
          </a:p>
          <a:p>
            <a:r>
              <a:rPr lang="en-US" sz="1200" dirty="0">
                <a:solidFill>
                  <a:srgbClr val="000000"/>
                </a:solidFill>
                <a:latin typeface="Arial"/>
                <a:ea typeface="+mn-lt"/>
                <a:cs typeface="+mn-lt"/>
              </a:rPr>
              <a:t>Yu, C.H. </a:t>
            </a:r>
            <a:r>
              <a:rPr lang="el-GR" sz="1200" dirty="0">
                <a:solidFill>
                  <a:srgbClr val="000000"/>
                </a:solidFill>
                <a:latin typeface="Arial"/>
                <a:ea typeface="+mn-lt"/>
                <a:cs typeface="+mn-lt"/>
              </a:rPr>
              <a:t>και </a:t>
            </a:r>
            <a:r>
              <a:rPr lang="en-US" sz="1200" dirty="0">
                <a:solidFill>
                  <a:srgbClr val="000000"/>
                </a:solidFill>
                <a:latin typeface="Arial"/>
                <a:ea typeface="+mn-lt"/>
                <a:cs typeface="+mn-lt"/>
              </a:rPr>
              <a:t>Mathiowetz, V., (2014). 'Systematic Review of Occupational Therapy–Related Interventions for People With Multiple Sclerosis: Part 1. Activity and Participation.' The American Journal of Occupational Therapy. January/February, vol.68, no1, </a:t>
            </a:r>
            <a:r>
              <a:rPr lang="el-GR" sz="1200" dirty="0">
                <a:solidFill>
                  <a:srgbClr val="000000"/>
                </a:solidFill>
                <a:latin typeface="Arial"/>
                <a:ea typeface="+mn-lt"/>
                <a:cs typeface="+mn-lt"/>
              </a:rPr>
              <a:t>σελ.27-32. </a:t>
            </a:r>
          </a:p>
          <a:p>
            <a:endParaRPr lang="el-GR" dirty="0">
              <a:ea typeface="+mn-lt"/>
              <a:cs typeface="+mn-lt"/>
            </a:endParaRPr>
          </a:p>
          <a:p>
            <a:endParaRPr lang="el-GR" dirty="0">
              <a:solidFill>
                <a:srgbClr val="09283F"/>
              </a:solidFill>
            </a:endParaRPr>
          </a:p>
          <a:p>
            <a:endParaRPr lang="el-GR" dirty="0">
              <a:solidFill>
                <a:srgbClr val="09283F"/>
              </a:solidFill>
            </a:endParaRPr>
          </a:p>
        </p:txBody>
      </p:sp>
    </p:spTree>
    <p:extLst>
      <p:ext uri="{BB962C8B-B14F-4D97-AF65-F5344CB8AC3E}">
        <p14:creationId xmlns:p14="http://schemas.microsoft.com/office/powerpoint/2010/main" val="1329006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1916-07FB-42EF-931C-606620C5AD8B}"/>
              </a:ext>
            </a:extLst>
          </p:cNvPr>
          <p:cNvSpPr>
            <a:spLocks noGrp="1"/>
          </p:cNvSpPr>
          <p:nvPr>
            <p:ph type="title"/>
          </p:nvPr>
        </p:nvSpPr>
        <p:spPr>
          <a:xfrm>
            <a:off x="770062" y="86765"/>
            <a:ext cx="9914859" cy="1329004"/>
          </a:xfrm>
        </p:spPr>
        <p:txBody>
          <a:bodyPr/>
          <a:lstStyle/>
          <a:p>
            <a:r>
              <a:rPr lang="en-US" dirty="0" err="1"/>
              <a:t>Βι</a:t>
            </a:r>
            <a:r>
              <a:rPr lang="en-US" dirty="0"/>
              <a:t>β</a:t>
            </a:r>
            <a:r>
              <a:rPr lang="en-US" dirty="0" err="1"/>
              <a:t>λιογρ</a:t>
            </a:r>
            <a:r>
              <a:rPr lang="en-US" dirty="0"/>
              <a:t>α</a:t>
            </a:r>
            <a:r>
              <a:rPr lang="en-US" dirty="0" err="1"/>
              <a:t>φικές</a:t>
            </a:r>
            <a:r>
              <a:rPr lang="en-US" dirty="0"/>
              <a:t> ανα</a:t>
            </a:r>
            <a:r>
              <a:rPr lang="en-US" dirty="0" err="1"/>
              <a:t>φορές</a:t>
            </a:r>
          </a:p>
        </p:txBody>
      </p:sp>
      <p:sp>
        <p:nvSpPr>
          <p:cNvPr id="3" name="Content Placeholder 2">
            <a:extLst>
              <a:ext uri="{FF2B5EF4-FFF2-40B4-BE49-F238E27FC236}">
                <a16:creationId xmlns:a16="http://schemas.microsoft.com/office/drawing/2014/main" id="{958B58A0-F87F-4F0A-A78C-100AB0CFE15A}"/>
              </a:ext>
            </a:extLst>
          </p:cNvPr>
          <p:cNvSpPr>
            <a:spLocks noGrp="1"/>
          </p:cNvSpPr>
          <p:nvPr>
            <p:ph idx="1"/>
          </p:nvPr>
        </p:nvSpPr>
        <p:spPr>
          <a:xfrm>
            <a:off x="300970" y="1366609"/>
            <a:ext cx="11173893" cy="5174140"/>
          </a:xfrm>
        </p:spPr>
        <p:txBody>
          <a:bodyPr vert="horz" lIns="91440" tIns="45720" rIns="91440" bIns="45720" rtlCol="0" anchor="t">
            <a:normAutofit fontScale="62500" lnSpcReduction="20000"/>
          </a:bodyPr>
          <a:lstStyle/>
          <a:p>
            <a:r>
              <a:rPr lang="el-GR" dirty="0" err="1">
                <a:latin typeface="Arial"/>
                <a:ea typeface="+mn-lt"/>
                <a:cs typeface="+mn-lt"/>
              </a:rPr>
              <a:t>Vollmer.T</a:t>
            </a:r>
            <a:r>
              <a:rPr lang="el-GR" dirty="0">
                <a:latin typeface="Arial"/>
                <a:ea typeface="+mn-lt"/>
                <a:cs typeface="+mn-lt"/>
              </a:rPr>
              <a:t>., </a:t>
            </a:r>
            <a:r>
              <a:rPr lang="el-GR" dirty="0" err="1">
                <a:latin typeface="Arial"/>
                <a:ea typeface="+mn-lt"/>
                <a:cs typeface="+mn-lt"/>
              </a:rPr>
              <a:t>Hebert</a:t>
            </a:r>
            <a:r>
              <a:rPr lang="el-GR" dirty="0">
                <a:latin typeface="Arial"/>
                <a:ea typeface="+mn-lt"/>
                <a:cs typeface="+mn-lt"/>
              </a:rPr>
              <a:t> R.J., </a:t>
            </a:r>
            <a:r>
              <a:rPr lang="el-GR" dirty="0" err="1">
                <a:latin typeface="Arial"/>
                <a:ea typeface="+mn-lt"/>
                <a:cs typeface="+mn-lt"/>
              </a:rPr>
              <a:t>Corboy</a:t>
            </a:r>
            <a:r>
              <a:rPr lang="el-GR" dirty="0">
                <a:latin typeface="Arial"/>
                <a:ea typeface="+mn-lt"/>
                <a:cs typeface="+mn-lt"/>
              </a:rPr>
              <a:t>., R.J., </a:t>
            </a:r>
            <a:r>
              <a:rPr lang="el-GR" dirty="0" err="1">
                <a:latin typeface="Arial"/>
                <a:ea typeface="+mn-lt"/>
                <a:cs typeface="+mn-lt"/>
              </a:rPr>
              <a:t>Forster</a:t>
            </a:r>
            <a:r>
              <a:rPr lang="el-GR" dirty="0">
                <a:latin typeface="Arial"/>
                <a:ea typeface="+mn-lt"/>
                <a:cs typeface="+mn-lt"/>
              </a:rPr>
              <a:t>.,J.E. and </a:t>
            </a:r>
            <a:r>
              <a:rPr lang="el-GR" dirty="0" err="1">
                <a:latin typeface="Arial"/>
                <a:ea typeface="+mn-lt"/>
                <a:cs typeface="+mn-lt"/>
              </a:rPr>
              <a:t>Schenkman</a:t>
            </a:r>
            <a:r>
              <a:rPr lang="el-GR" dirty="0">
                <a:latin typeface="Arial"/>
                <a:ea typeface="+mn-lt"/>
                <a:cs typeface="+mn-lt"/>
              </a:rPr>
              <a:t>.,M. (2018) </a:t>
            </a:r>
            <a:r>
              <a:rPr lang="el-GR" dirty="0" err="1">
                <a:latin typeface="Arial"/>
                <a:ea typeface="+mn-lt"/>
                <a:cs typeface="+mn-lt"/>
              </a:rPr>
              <a:t>Efficacy</a:t>
            </a:r>
            <a:r>
              <a:rPr lang="el-GR" dirty="0">
                <a:latin typeface="Arial"/>
                <a:ea typeface="+mn-lt"/>
                <a:cs typeface="+mn-lt"/>
              </a:rPr>
              <a:t> of </a:t>
            </a:r>
            <a:r>
              <a:rPr lang="el-GR" dirty="0" err="1">
                <a:latin typeface="Arial"/>
                <a:ea typeface="+mn-lt"/>
                <a:cs typeface="+mn-lt"/>
              </a:rPr>
              <a:t>Balance</a:t>
            </a:r>
            <a:r>
              <a:rPr lang="el-GR" dirty="0">
                <a:latin typeface="Arial"/>
                <a:ea typeface="+mn-lt"/>
                <a:cs typeface="+mn-lt"/>
              </a:rPr>
              <a:t> and </a:t>
            </a:r>
            <a:r>
              <a:rPr lang="el-GR" dirty="0" err="1">
                <a:latin typeface="Arial"/>
                <a:ea typeface="+mn-lt"/>
                <a:cs typeface="+mn-lt"/>
              </a:rPr>
              <a:t>Eye-Movement</a:t>
            </a:r>
            <a:r>
              <a:rPr lang="el-GR" dirty="0">
                <a:latin typeface="Arial"/>
                <a:ea typeface="+mn-lt"/>
                <a:cs typeface="+mn-lt"/>
              </a:rPr>
              <a:t> </a:t>
            </a:r>
            <a:r>
              <a:rPr lang="el-GR" dirty="0" err="1">
                <a:latin typeface="Arial"/>
                <a:ea typeface="+mn-lt"/>
                <a:cs typeface="+mn-lt"/>
              </a:rPr>
              <a:t>Exercises</a:t>
            </a:r>
            <a:r>
              <a:rPr lang="el-GR" dirty="0">
                <a:latin typeface="Arial"/>
                <a:ea typeface="+mn-lt"/>
                <a:cs typeface="+mn-lt"/>
              </a:rPr>
              <a:t> for </a:t>
            </a:r>
            <a:r>
              <a:rPr lang="el-GR" dirty="0" err="1">
                <a:latin typeface="Arial"/>
                <a:ea typeface="+mn-lt"/>
                <a:cs typeface="+mn-lt"/>
              </a:rPr>
              <a:t>Persons</a:t>
            </a:r>
            <a:r>
              <a:rPr lang="el-GR" dirty="0">
                <a:latin typeface="Arial"/>
                <a:ea typeface="+mn-lt"/>
                <a:cs typeface="+mn-lt"/>
              </a:rPr>
              <a:t> </a:t>
            </a:r>
            <a:r>
              <a:rPr lang="el-GR" dirty="0" err="1">
                <a:latin typeface="Arial"/>
                <a:ea typeface="+mn-lt"/>
                <a:cs typeface="+mn-lt"/>
              </a:rPr>
              <a:t>With</a:t>
            </a:r>
            <a:r>
              <a:rPr lang="el-GR" dirty="0">
                <a:latin typeface="Arial"/>
                <a:ea typeface="+mn-lt"/>
                <a:cs typeface="+mn-lt"/>
              </a:rPr>
              <a:t> </a:t>
            </a:r>
            <a:r>
              <a:rPr lang="el-GR" dirty="0" err="1">
                <a:latin typeface="Arial"/>
                <a:ea typeface="+mn-lt"/>
                <a:cs typeface="+mn-lt"/>
              </a:rPr>
              <a:t>Multiple</a:t>
            </a:r>
            <a:r>
              <a:rPr lang="el-GR" dirty="0">
                <a:latin typeface="Arial"/>
                <a:ea typeface="+mn-lt"/>
                <a:cs typeface="+mn-lt"/>
              </a:rPr>
              <a:t> </a:t>
            </a:r>
            <a:r>
              <a:rPr lang="el-GR" dirty="0" err="1">
                <a:latin typeface="Arial"/>
                <a:ea typeface="+mn-lt"/>
                <a:cs typeface="+mn-lt"/>
              </a:rPr>
              <a:t>Sclerosis</a:t>
            </a:r>
            <a:r>
              <a:rPr lang="el-GR" dirty="0">
                <a:latin typeface="Arial"/>
                <a:ea typeface="+mn-lt"/>
                <a:cs typeface="+mn-lt"/>
              </a:rPr>
              <a:t> (BEEMS).</a:t>
            </a:r>
            <a:r>
              <a:rPr lang="el-GR" dirty="0" err="1">
                <a:latin typeface="Arial"/>
                <a:ea typeface="+mn-lt"/>
                <a:cs typeface="+mn-lt"/>
              </a:rPr>
              <a:t>Neurology</a:t>
            </a:r>
            <a:r>
              <a:rPr lang="el-GR" dirty="0">
                <a:latin typeface="Arial"/>
                <a:ea typeface="+mn-lt"/>
                <a:cs typeface="+mn-lt"/>
              </a:rPr>
              <a:t>. [</a:t>
            </a:r>
            <a:r>
              <a:rPr lang="el-GR" dirty="0" err="1">
                <a:latin typeface="Arial"/>
                <a:ea typeface="+mn-lt"/>
                <a:cs typeface="+mn-lt"/>
              </a:rPr>
              <a:t>online</a:t>
            </a:r>
            <a:r>
              <a:rPr lang="el-GR" dirty="0">
                <a:latin typeface="Arial"/>
                <a:ea typeface="+mn-lt"/>
                <a:cs typeface="+mn-lt"/>
              </a:rPr>
              <a:t>] </a:t>
            </a:r>
            <a:r>
              <a:rPr lang="el-GR" dirty="0" err="1">
                <a:latin typeface="Arial"/>
                <a:ea typeface="+mn-lt"/>
                <a:cs typeface="+mn-lt"/>
              </a:rPr>
              <a:t>February</a:t>
            </a:r>
            <a:r>
              <a:rPr lang="el-GR" dirty="0">
                <a:latin typeface="Arial"/>
                <a:ea typeface="+mn-lt"/>
                <a:cs typeface="+mn-lt"/>
              </a:rPr>
              <a:t>, vol.90, no.9 pp.e797-e807. [Access </a:t>
            </a:r>
            <a:r>
              <a:rPr lang="el-GR" dirty="0" err="1">
                <a:latin typeface="Arial"/>
                <a:ea typeface="+mn-lt"/>
                <a:cs typeface="+mn-lt"/>
              </a:rPr>
              <a:t>date</a:t>
            </a:r>
            <a:r>
              <a:rPr lang="el-GR" dirty="0">
                <a:latin typeface="Arial"/>
                <a:ea typeface="+mn-lt"/>
                <a:cs typeface="+mn-lt"/>
              </a:rPr>
              <a:t> 19 </a:t>
            </a:r>
            <a:r>
              <a:rPr lang="el-GR" dirty="0" err="1">
                <a:latin typeface="Arial"/>
                <a:ea typeface="+mn-lt"/>
                <a:cs typeface="+mn-lt"/>
              </a:rPr>
              <a:t>December</a:t>
            </a:r>
            <a:r>
              <a:rPr lang="el-GR" dirty="0">
                <a:latin typeface="Arial"/>
                <a:ea typeface="+mn-lt"/>
                <a:cs typeface="+mn-lt"/>
              </a:rPr>
              <a:t> 2021] </a:t>
            </a:r>
            <a:r>
              <a:rPr lang="el-GR" dirty="0" err="1">
                <a:latin typeface="Arial"/>
                <a:ea typeface="+mn-lt"/>
                <a:cs typeface="+mn-lt"/>
              </a:rPr>
              <a:t>Available</a:t>
            </a:r>
            <a:r>
              <a:rPr lang="el-GR" dirty="0">
                <a:latin typeface="Arial"/>
                <a:ea typeface="+mn-lt"/>
                <a:cs typeface="+mn-lt"/>
              </a:rPr>
              <a:t> in : https://n.neurology.org/content/90/9/e797</a:t>
            </a:r>
            <a:endParaRPr lang="el-GR">
              <a:latin typeface="Arial"/>
              <a:cs typeface="Arial"/>
            </a:endParaRPr>
          </a:p>
          <a:p>
            <a:r>
              <a:rPr lang="el-GR" dirty="0" err="1">
                <a:latin typeface="Arial"/>
                <a:ea typeface="+mn-lt"/>
                <a:cs typeface="+mn-lt"/>
              </a:rPr>
              <a:t>Walker</a:t>
            </a:r>
            <a:r>
              <a:rPr lang="el-GR" dirty="0">
                <a:latin typeface="Arial"/>
                <a:ea typeface="+mn-lt"/>
                <a:cs typeface="+mn-lt"/>
              </a:rPr>
              <a:t>, J. and </a:t>
            </a:r>
            <a:r>
              <a:rPr lang="el-GR" dirty="0" err="1">
                <a:latin typeface="Arial"/>
                <a:ea typeface="+mn-lt"/>
                <a:cs typeface="+mn-lt"/>
              </a:rPr>
              <a:t>Pink</a:t>
            </a:r>
            <a:r>
              <a:rPr lang="el-GR" dirty="0">
                <a:latin typeface="Arial"/>
                <a:ea typeface="+mn-lt"/>
                <a:cs typeface="+mn-lt"/>
              </a:rPr>
              <a:t>, M.J. (2009). '</a:t>
            </a:r>
            <a:r>
              <a:rPr lang="el-GR" dirty="0" err="1">
                <a:latin typeface="Arial"/>
                <a:ea typeface="+mn-lt"/>
                <a:cs typeface="+mn-lt"/>
              </a:rPr>
              <a:t>Occupational</a:t>
            </a:r>
            <a:r>
              <a:rPr lang="el-GR" dirty="0">
                <a:latin typeface="Arial"/>
                <a:ea typeface="+mn-lt"/>
                <a:cs typeface="+mn-lt"/>
              </a:rPr>
              <a:t> </a:t>
            </a:r>
            <a:r>
              <a:rPr lang="el-GR" dirty="0" err="1">
                <a:latin typeface="Arial"/>
                <a:ea typeface="+mn-lt"/>
                <a:cs typeface="+mn-lt"/>
              </a:rPr>
              <a:t>therapists</a:t>
            </a:r>
            <a:r>
              <a:rPr lang="el-GR" dirty="0">
                <a:latin typeface="Arial"/>
                <a:ea typeface="+mn-lt"/>
                <a:cs typeface="+mn-lt"/>
              </a:rPr>
              <a:t> and the </a:t>
            </a:r>
            <a:r>
              <a:rPr lang="el-GR" dirty="0" err="1">
                <a:latin typeface="Arial"/>
                <a:ea typeface="+mn-lt"/>
                <a:cs typeface="+mn-lt"/>
              </a:rPr>
              <a:t>use</a:t>
            </a:r>
            <a:r>
              <a:rPr lang="el-GR" dirty="0">
                <a:latin typeface="Arial"/>
                <a:ea typeface="+mn-lt"/>
                <a:cs typeface="+mn-lt"/>
              </a:rPr>
              <a:t> of </a:t>
            </a:r>
            <a:r>
              <a:rPr lang="el-GR" dirty="0" err="1">
                <a:latin typeface="Arial"/>
                <a:ea typeface="+mn-lt"/>
                <a:cs typeface="+mn-lt"/>
              </a:rPr>
              <a:t>constraint-inducedmovement</a:t>
            </a:r>
            <a:r>
              <a:rPr lang="el-GR" dirty="0">
                <a:latin typeface="Arial"/>
                <a:ea typeface="+mn-lt"/>
                <a:cs typeface="+mn-lt"/>
              </a:rPr>
              <a:t> </a:t>
            </a:r>
            <a:r>
              <a:rPr lang="el-GR" dirty="0" err="1">
                <a:latin typeface="Arial"/>
                <a:ea typeface="+mn-lt"/>
                <a:cs typeface="+mn-lt"/>
              </a:rPr>
              <a:t>therapy</a:t>
            </a:r>
            <a:r>
              <a:rPr lang="el-GR" dirty="0">
                <a:latin typeface="Arial"/>
                <a:ea typeface="+mn-lt"/>
                <a:cs typeface="+mn-lt"/>
              </a:rPr>
              <a:t> in </a:t>
            </a:r>
            <a:r>
              <a:rPr lang="el-GR" dirty="0" err="1">
                <a:latin typeface="Arial"/>
                <a:ea typeface="+mn-lt"/>
                <a:cs typeface="+mn-lt"/>
              </a:rPr>
              <a:t>neurological</a:t>
            </a:r>
            <a:r>
              <a:rPr lang="el-GR" dirty="0">
                <a:latin typeface="Arial"/>
                <a:ea typeface="+mn-lt"/>
                <a:cs typeface="+mn-lt"/>
              </a:rPr>
              <a:t> </a:t>
            </a:r>
            <a:r>
              <a:rPr lang="el-GR" dirty="0" err="1">
                <a:latin typeface="Arial"/>
                <a:ea typeface="+mn-lt"/>
                <a:cs typeface="+mn-lt"/>
              </a:rPr>
              <a:t>practice</a:t>
            </a:r>
            <a:r>
              <a:rPr lang="el-GR" dirty="0">
                <a:latin typeface="Arial"/>
                <a:ea typeface="+mn-lt"/>
                <a:cs typeface="+mn-lt"/>
              </a:rPr>
              <a:t>' </a:t>
            </a:r>
            <a:r>
              <a:rPr lang="el-GR" dirty="0" err="1">
                <a:latin typeface="Arial"/>
                <a:ea typeface="+mn-lt"/>
                <a:cs typeface="+mn-lt"/>
              </a:rPr>
              <a:t>Australian</a:t>
            </a:r>
            <a:r>
              <a:rPr lang="el-GR" dirty="0">
                <a:latin typeface="Arial"/>
                <a:ea typeface="+mn-lt"/>
                <a:cs typeface="+mn-lt"/>
              </a:rPr>
              <a:t> </a:t>
            </a:r>
            <a:r>
              <a:rPr lang="el-GR" dirty="0" err="1">
                <a:latin typeface="Arial"/>
                <a:ea typeface="+mn-lt"/>
                <a:cs typeface="+mn-lt"/>
              </a:rPr>
              <a:t>Occupational</a:t>
            </a:r>
            <a:r>
              <a:rPr lang="el-GR" dirty="0">
                <a:latin typeface="Arial"/>
                <a:ea typeface="+mn-lt"/>
                <a:cs typeface="+mn-lt"/>
              </a:rPr>
              <a:t> </a:t>
            </a:r>
            <a:r>
              <a:rPr lang="el-GR" dirty="0" err="1">
                <a:latin typeface="Arial"/>
                <a:ea typeface="+mn-lt"/>
                <a:cs typeface="+mn-lt"/>
              </a:rPr>
              <a:t>Therapy</a:t>
            </a:r>
            <a:r>
              <a:rPr lang="el-GR" dirty="0">
                <a:latin typeface="Arial"/>
                <a:ea typeface="+mn-lt"/>
                <a:cs typeface="+mn-lt"/>
              </a:rPr>
              <a:t> Journal, no56, pp436-437. Διαθέσιμο στο: </a:t>
            </a:r>
            <a:r>
              <a:rPr lang="el-GR" dirty="0">
                <a:latin typeface="Arial"/>
                <a:ea typeface="+mn-lt"/>
                <a:cs typeface="+mn-lt"/>
                <a:hlinkClick r:id="rId2"/>
              </a:rPr>
              <a:t>https://onlinelibrary.wiley.com/doi/epdf/10.1111/j.1440-1630.2009.00825.x?saml_referrer</a:t>
            </a:r>
            <a:endParaRPr lang="el-GR">
              <a:latin typeface="Arial"/>
              <a:ea typeface="+mn-lt"/>
              <a:cs typeface="+mn-lt"/>
            </a:endParaRPr>
          </a:p>
          <a:p>
            <a:r>
              <a:rPr lang="el-GR" dirty="0" err="1">
                <a:latin typeface="Arial"/>
                <a:ea typeface="+mn-lt"/>
                <a:cs typeface="+mn-lt"/>
              </a:rPr>
              <a:t>Winward</a:t>
            </a:r>
            <a:r>
              <a:rPr lang="el-GR" dirty="0">
                <a:latin typeface="Arial"/>
                <a:ea typeface="+mn-lt"/>
                <a:cs typeface="+mn-lt"/>
              </a:rPr>
              <a:t>, C.E., </a:t>
            </a:r>
            <a:r>
              <a:rPr lang="el-GR" dirty="0" err="1">
                <a:latin typeface="Arial"/>
                <a:ea typeface="+mn-lt"/>
                <a:cs typeface="+mn-lt"/>
              </a:rPr>
              <a:t>Halligan</a:t>
            </a:r>
            <a:r>
              <a:rPr lang="el-GR" dirty="0">
                <a:latin typeface="Arial"/>
                <a:ea typeface="+mn-lt"/>
                <a:cs typeface="+mn-lt"/>
              </a:rPr>
              <a:t>, P.W. and </a:t>
            </a:r>
            <a:r>
              <a:rPr lang="el-GR" dirty="0" err="1">
                <a:latin typeface="Arial"/>
                <a:ea typeface="+mn-lt"/>
                <a:cs typeface="+mn-lt"/>
              </a:rPr>
              <a:t>Wade</a:t>
            </a:r>
            <a:r>
              <a:rPr lang="el-GR" dirty="0">
                <a:latin typeface="Arial"/>
                <a:ea typeface="+mn-lt"/>
                <a:cs typeface="+mn-lt"/>
              </a:rPr>
              <a:t>, D.T. (2012). '</a:t>
            </a:r>
            <a:r>
              <a:rPr lang="el-GR" dirty="0" err="1">
                <a:latin typeface="Arial"/>
                <a:ea typeface="+mn-lt"/>
                <a:cs typeface="+mn-lt"/>
              </a:rPr>
              <a:t>Rivermead</a:t>
            </a:r>
            <a:r>
              <a:rPr lang="el-GR" dirty="0">
                <a:latin typeface="Arial"/>
                <a:ea typeface="+mn-lt"/>
                <a:cs typeface="+mn-lt"/>
              </a:rPr>
              <a:t> </a:t>
            </a:r>
            <a:r>
              <a:rPr lang="el-GR" dirty="0" err="1">
                <a:latin typeface="Arial"/>
                <a:ea typeface="+mn-lt"/>
                <a:cs typeface="+mn-lt"/>
              </a:rPr>
              <a:t>Assessment</a:t>
            </a:r>
            <a:r>
              <a:rPr lang="el-GR" dirty="0">
                <a:latin typeface="Arial"/>
                <a:ea typeface="+mn-lt"/>
                <a:cs typeface="+mn-lt"/>
              </a:rPr>
              <a:t> of </a:t>
            </a:r>
            <a:r>
              <a:rPr lang="el-GR" dirty="0" err="1">
                <a:latin typeface="Arial"/>
                <a:ea typeface="+mn-lt"/>
                <a:cs typeface="+mn-lt"/>
              </a:rPr>
              <a:t>Somatosensory</a:t>
            </a:r>
            <a:r>
              <a:rPr lang="el-GR" dirty="0">
                <a:latin typeface="Arial"/>
                <a:ea typeface="+mn-lt"/>
                <a:cs typeface="+mn-lt"/>
              </a:rPr>
              <a:t> </a:t>
            </a:r>
            <a:r>
              <a:rPr lang="el-GR" dirty="0" err="1">
                <a:latin typeface="Arial"/>
                <a:ea typeface="+mn-lt"/>
                <a:cs typeface="+mn-lt"/>
              </a:rPr>
              <a:t>Performance</a:t>
            </a:r>
            <a:r>
              <a:rPr lang="el-GR" dirty="0">
                <a:latin typeface="Arial"/>
                <a:ea typeface="+mn-lt"/>
                <a:cs typeface="+mn-lt"/>
              </a:rPr>
              <a:t>: </a:t>
            </a:r>
            <a:r>
              <a:rPr lang="el-GR" dirty="0" err="1">
                <a:latin typeface="Arial"/>
                <a:ea typeface="+mn-lt"/>
                <a:cs typeface="+mn-lt"/>
              </a:rPr>
              <a:t>Operator</a:t>
            </a:r>
            <a:r>
              <a:rPr lang="el-GR" dirty="0">
                <a:latin typeface="Arial"/>
                <a:ea typeface="+mn-lt"/>
                <a:cs typeface="+mn-lt"/>
              </a:rPr>
              <a:t> </a:t>
            </a:r>
            <a:r>
              <a:rPr lang="el-GR" dirty="0" err="1">
                <a:latin typeface="Arial"/>
                <a:ea typeface="+mn-lt"/>
                <a:cs typeface="+mn-lt"/>
              </a:rPr>
              <a:t>Manual</a:t>
            </a:r>
            <a:r>
              <a:rPr lang="el-GR" dirty="0">
                <a:latin typeface="Arial"/>
                <a:ea typeface="+mn-lt"/>
                <a:cs typeface="+mn-lt"/>
              </a:rPr>
              <a:t>'. 2nd </a:t>
            </a:r>
            <a:r>
              <a:rPr lang="el-GR" dirty="0" err="1">
                <a:latin typeface="Arial"/>
                <a:ea typeface="+mn-lt"/>
                <a:cs typeface="+mn-lt"/>
              </a:rPr>
              <a:t>ed</a:t>
            </a:r>
            <a:r>
              <a:rPr lang="el-GR" dirty="0">
                <a:latin typeface="Arial"/>
                <a:ea typeface="+mn-lt"/>
                <a:cs typeface="+mn-lt"/>
              </a:rPr>
              <a:t>, UK: </a:t>
            </a:r>
            <a:r>
              <a:rPr lang="el-GR" dirty="0" err="1">
                <a:latin typeface="Arial"/>
                <a:ea typeface="+mn-lt"/>
                <a:cs typeface="+mn-lt"/>
              </a:rPr>
              <a:t>Oxford</a:t>
            </a:r>
            <a:r>
              <a:rPr lang="el-GR" dirty="0">
                <a:latin typeface="Arial"/>
                <a:ea typeface="+mn-lt"/>
                <a:cs typeface="+mn-lt"/>
              </a:rPr>
              <a:t> </a:t>
            </a:r>
            <a:r>
              <a:rPr lang="el-GR" dirty="0" err="1">
                <a:latin typeface="Arial"/>
                <a:ea typeface="+mn-lt"/>
                <a:cs typeface="+mn-lt"/>
              </a:rPr>
              <a:t>Brookes</a:t>
            </a:r>
            <a:r>
              <a:rPr lang="el-GR" dirty="0">
                <a:latin typeface="Arial"/>
                <a:ea typeface="+mn-lt"/>
                <a:cs typeface="+mn-lt"/>
              </a:rPr>
              <a:t> </a:t>
            </a:r>
            <a:r>
              <a:rPr lang="el-GR" dirty="0" err="1">
                <a:latin typeface="Arial"/>
                <a:ea typeface="+mn-lt"/>
                <a:cs typeface="+mn-lt"/>
              </a:rPr>
              <a:t>University</a:t>
            </a:r>
            <a:r>
              <a:rPr lang="el-GR" dirty="0">
                <a:latin typeface="Arial"/>
                <a:ea typeface="+mn-lt"/>
                <a:cs typeface="+mn-lt"/>
              </a:rPr>
              <a:t>. Διαθέσιμο στο: </a:t>
            </a:r>
            <a:r>
              <a:rPr lang="el-GR" dirty="0">
                <a:latin typeface="Arial"/>
                <a:ea typeface="+mn-lt"/>
                <a:cs typeface="+mn-lt"/>
                <a:hlinkClick r:id="rId3"/>
              </a:rPr>
              <a:t>https://www.sralab.org/sites/default/files/2018-09/RASP.pdf</a:t>
            </a:r>
            <a:endParaRPr lang="en-US">
              <a:latin typeface="Arial"/>
              <a:ea typeface="+mn-lt"/>
              <a:cs typeface="+mn-lt"/>
            </a:endParaRPr>
          </a:p>
          <a:p>
            <a:pPr>
              <a:lnSpc>
                <a:spcPct val="107000"/>
              </a:lnSpc>
              <a:spcAft>
                <a:spcPts val="800"/>
              </a:spcAft>
            </a:pPr>
            <a:r>
              <a:rPr lang="el-GR" dirty="0">
                <a:latin typeface="Arial"/>
                <a:ea typeface="+mn-lt"/>
                <a:cs typeface="+mn-lt"/>
              </a:rPr>
              <a:t>ΒΕΡΥΚΊΟΥ, Μ., 2020. ΣΚΛΗΡΥΝΣΗ ΚΑΤΑ ΠΛΑΚΑΣ: ΘΕΡΑΠΕΥΤΙΚΗ ΠΡΟΣΕΓΓΙΣΗ ΜΕ ΒΛΑΣΤΙΚΑ ΚΥΤΤΑΡΑ. [</a:t>
            </a:r>
            <a:r>
              <a:rPr lang="en-US" dirty="0">
                <a:latin typeface="Arial"/>
                <a:ea typeface="+mn-lt"/>
                <a:cs typeface="+mn-lt"/>
              </a:rPr>
              <a:t>online</a:t>
            </a:r>
            <a:r>
              <a:rPr lang="el-GR" dirty="0">
                <a:latin typeface="Arial"/>
                <a:ea typeface="+mn-lt"/>
                <a:cs typeface="+mn-lt"/>
              </a:rPr>
              <a:t>]. Μεταπτυχιακή Διπλωματική. ΠΑΝΕΠΙΣΤΗΜΙΟ ΙΩΑΝΝΙΝΩΝ ΣΧΟΛΗ ΕΠΙΣΤΗΜΩΝ ΥΓΕΙΑΣ ΤΜΗΜΑ ΙΑΤΡΙΚΗΣ [ημερομηνία πρόσβασης 18 </a:t>
            </a:r>
            <a:r>
              <a:rPr lang="el-GR" dirty="0" err="1">
                <a:latin typeface="Arial"/>
                <a:ea typeface="+mn-lt"/>
                <a:cs typeface="+mn-lt"/>
              </a:rPr>
              <a:t>December</a:t>
            </a:r>
            <a:r>
              <a:rPr lang="el-GR" dirty="0">
                <a:latin typeface="Arial"/>
                <a:ea typeface="+mn-lt"/>
                <a:cs typeface="+mn-lt"/>
              </a:rPr>
              <a:t> 2021]. Διαθέσιμο στο: </a:t>
            </a:r>
            <a:r>
              <a:rPr lang="el-GR" dirty="0">
                <a:solidFill>
                  <a:srgbClr val="2E74B5"/>
                </a:solidFill>
                <a:latin typeface="Arial"/>
                <a:ea typeface="+mn-lt"/>
                <a:cs typeface="+mn-lt"/>
                <a:hlinkClick r:id="rId4"/>
              </a:rPr>
              <a:t>https://olympias.lib.uoi.gr/jspui/bitstream/123456789/30662/1/%CE%9C.%CE%95.%20%CE%92%CE%95%CE%A1%CE%A5%CE%9A%CE%99%CE%9F%CE%A5%20%CE%9C%CE%91%CE%A4%CE%98%CE%91%CE%9A%CE%9F%CE%A5%CE%9B%CE%91%202020.pdf</a:t>
            </a:r>
            <a:endParaRPr lang="el-GR">
              <a:latin typeface="Arial"/>
              <a:ea typeface="+mn-lt"/>
              <a:cs typeface="+mn-lt"/>
            </a:endParaRPr>
          </a:p>
          <a:p>
            <a:pPr>
              <a:lnSpc>
                <a:spcPct val="107000"/>
              </a:lnSpc>
              <a:spcAft>
                <a:spcPts val="800"/>
              </a:spcAft>
            </a:pPr>
            <a:r>
              <a:rPr lang="el-GR" dirty="0">
                <a:latin typeface="Arial"/>
                <a:ea typeface="+mn-lt"/>
                <a:cs typeface="+mn-lt"/>
              </a:rPr>
              <a:t>ΛΟΓΟΘΈΤΗΣ</a:t>
            </a:r>
            <a:r>
              <a:rPr lang="en-US" dirty="0">
                <a:latin typeface="Arial"/>
                <a:ea typeface="+mn-lt"/>
                <a:cs typeface="+mn-lt"/>
              </a:rPr>
              <a:t>, </a:t>
            </a:r>
            <a:r>
              <a:rPr lang="el-GR" dirty="0">
                <a:latin typeface="Arial"/>
                <a:ea typeface="+mn-lt"/>
                <a:cs typeface="+mn-lt"/>
              </a:rPr>
              <a:t>Ι</a:t>
            </a:r>
            <a:r>
              <a:rPr lang="en-US" dirty="0">
                <a:latin typeface="Arial"/>
                <a:ea typeface="+mn-lt"/>
                <a:cs typeface="+mn-lt"/>
              </a:rPr>
              <a:t>., (1988). '</a:t>
            </a:r>
            <a:r>
              <a:rPr lang="el-GR" dirty="0">
                <a:latin typeface="Arial"/>
                <a:ea typeface="+mn-lt"/>
                <a:cs typeface="+mn-lt"/>
              </a:rPr>
              <a:t>Νευρολογία'</a:t>
            </a:r>
            <a:r>
              <a:rPr lang="en-US" dirty="0">
                <a:latin typeface="Arial"/>
                <a:ea typeface="+mn-lt"/>
                <a:cs typeface="+mn-lt"/>
              </a:rPr>
              <a:t>. University Studio Press. 2 </a:t>
            </a:r>
            <a:r>
              <a:rPr lang="el-GR" dirty="0">
                <a:latin typeface="Arial"/>
                <a:ea typeface="+mn-lt"/>
                <a:cs typeface="+mn-lt"/>
              </a:rPr>
              <a:t>η </a:t>
            </a:r>
            <a:r>
              <a:rPr lang="el-GR" dirty="0" err="1">
                <a:latin typeface="Arial"/>
                <a:ea typeface="+mn-lt"/>
                <a:cs typeface="+mn-lt"/>
              </a:rPr>
              <a:t>εκδ</a:t>
            </a:r>
            <a:r>
              <a:rPr lang="en-US" dirty="0">
                <a:latin typeface="Arial"/>
                <a:ea typeface="+mn-lt"/>
                <a:cs typeface="+mn-lt"/>
              </a:rPr>
              <a:t>. pp. 509- 513.</a:t>
            </a:r>
          </a:p>
          <a:p>
            <a:pPr>
              <a:lnSpc>
                <a:spcPct val="107000"/>
              </a:lnSpc>
              <a:spcAft>
                <a:spcPts val="800"/>
              </a:spcAft>
            </a:pPr>
            <a:r>
              <a:rPr lang="el-GR" dirty="0">
                <a:latin typeface="Arial"/>
                <a:ea typeface="+mn-lt"/>
                <a:cs typeface="+mn-lt"/>
              </a:rPr>
              <a:t>Όμιλος </a:t>
            </a:r>
            <a:r>
              <a:rPr lang="el-GR" dirty="0" err="1">
                <a:latin typeface="Arial"/>
                <a:ea typeface="+mn-lt"/>
                <a:cs typeface="+mn-lt"/>
              </a:rPr>
              <a:t>Ευρωκλινικής</a:t>
            </a:r>
            <a:r>
              <a:rPr lang="el-GR" dirty="0">
                <a:latin typeface="Arial"/>
                <a:ea typeface="+mn-lt"/>
                <a:cs typeface="+mn-lt"/>
              </a:rPr>
              <a:t>, (2020).</a:t>
            </a:r>
            <a:r>
              <a:rPr lang="el-GR" dirty="0">
                <a:latin typeface="Arial"/>
                <a:cs typeface="Arial"/>
              </a:rPr>
              <a:t> 'Σύγχρονη θεραπευτική αντιμετώπιση της σκλήρυνσης κατά πλάκας'</a:t>
            </a:r>
            <a:r>
              <a:rPr lang="el-GR" dirty="0">
                <a:solidFill>
                  <a:srgbClr val="222222"/>
                </a:solidFill>
                <a:latin typeface="Arial"/>
                <a:cs typeface="Arial"/>
              </a:rPr>
              <a:t>.[</a:t>
            </a:r>
            <a:r>
              <a:rPr lang="en-GB" dirty="0">
                <a:solidFill>
                  <a:srgbClr val="222222"/>
                </a:solidFill>
                <a:latin typeface="Arial"/>
                <a:ea typeface="+mn-lt"/>
                <a:cs typeface="+mn-lt"/>
              </a:rPr>
              <a:t>online</a:t>
            </a:r>
            <a:r>
              <a:rPr lang="el-GR" dirty="0">
                <a:solidFill>
                  <a:srgbClr val="222222"/>
                </a:solidFill>
                <a:latin typeface="Arial"/>
                <a:ea typeface="+mn-lt"/>
                <a:cs typeface="+mn-lt"/>
              </a:rPr>
              <a:t>]</a:t>
            </a:r>
            <a:r>
              <a:rPr lang="en-GB" dirty="0">
                <a:solidFill>
                  <a:srgbClr val="222222"/>
                </a:solidFill>
                <a:latin typeface="Arial"/>
                <a:ea typeface="+mn-lt"/>
                <a:cs typeface="+mn-lt"/>
              </a:rPr>
              <a:t>.[</a:t>
            </a:r>
            <a:r>
              <a:rPr lang="el-GR" dirty="0">
                <a:solidFill>
                  <a:srgbClr val="222222"/>
                </a:solidFill>
                <a:latin typeface="Arial"/>
                <a:ea typeface="+mn-lt"/>
                <a:cs typeface="+mn-lt"/>
              </a:rPr>
              <a:t>ημερομηνία πρόσβασης 19 Δεκεμβρίου 2021</a:t>
            </a:r>
            <a:r>
              <a:rPr lang="en-GB" dirty="0">
                <a:solidFill>
                  <a:srgbClr val="222222"/>
                </a:solidFill>
                <a:latin typeface="Arial"/>
                <a:ea typeface="+mn-lt"/>
                <a:cs typeface="+mn-lt"/>
              </a:rPr>
              <a:t>]</a:t>
            </a:r>
            <a:r>
              <a:rPr lang="el-GR" dirty="0">
                <a:latin typeface="Arial"/>
                <a:cs typeface="Arial"/>
              </a:rPr>
              <a:t> Διαθέσιμο στο : </a:t>
            </a:r>
            <a:r>
              <a:rPr lang="el-GR" dirty="0">
                <a:latin typeface="Arial"/>
                <a:ea typeface="+mn-lt"/>
                <a:cs typeface="+mn-lt"/>
                <a:hlinkClick r:id="rId5"/>
              </a:rPr>
              <a:t>https://www.euroclinic.gr/article/syxroni-therapeutiki-antimetopisi-tis-sklirynsis-kata-plakas/?fbclid=IwAR3oIn-qdHoOG-k4arDwdxvJiVi87RDYudwIdRa9qzVCCQRXFeNqDM9k6Xk</a:t>
            </a:r>
            <a:r>
              <a:rPr lang="el-GR" dirty="0">
                <a:latin typeface="Arial"/>
                <a:ea typeface="+mn-lt"/>
                <a:cs typeface="+mn-lt"/>
              </a:rPr>
              <a:t> </a:t>
            </a:r>
            <a:endParaRPr lang="en-US">
              <a:latin typeface="Arial"/>
              <a:ea typeface="+mn-lt"/>
              <a:cs typeface="+mn-lt"/>
            </a:endParaRPr>
          </a:p>
          <a:p>
            <a:r>
              <a:rPr lang="el-GR" dirty="0">
                <a:latin typeface="Arial"/>
                <a:ea typeface="+mn-lt"/>
                <a:cs typeface="+mn-lt"/>
              </a:rPr>
              <a:t>ΤΣΑΚΙΡΗΣ,Θ., 2020. </a:t>
            </a:r>
            <a:r>
              <a:rPr lang="el-GR" dirty="0">
                <a:solidFill>
                  <a:srgbClr val="222222"/>
                </a:solidFill>
                <a:latin typeface="Arial"/>
                <a:ea typeface="+mn-lt"/>
                <a:cs typeface="+mn-lt"/>
              </a:rPr>
              <a:t>Άσκηση και σκλήρυνση κατά πλάκας.[</a:t>
            </a:r>
            <a:r>
              <a:rPr lang="en-GB" dirty="0">
                <a:solidFill>
                  <a:srgbClr val="222222"/>
                </a:solidFill>
                <a:latin typeface="Arial"/>
                <a:ea typeface="+mn-lt"/>
                <a:cs typeface="+mn-lt"/>
              </a:rPr>
              <a:t>online</a:t>
            </a:r>
            <a:r>
              <a:rPr lang="el-GR" dirty="0">
                <a:solidFill>
                  <a:srgbClr val="222222"/>
                </a:solidFill>
                <a:latin typeface="Arial"/>
                <a:ea typeface="+mn-lt"/>
                <a:cs typeface="+mn-lt"/>
              </a:rPr>
              <a:t>]</a:t>
            </a:r>
            <a:r>
              <a:rPr lang="en-GB" dirty="0">
                <a:solidFill>
                  <a:srgbClr val="222222"/>
                </a:solidFill>
                <a:latin typeface="Arial"/>
                <a:ea typeface="+mn-lt"/>
                <a:cs typeface="+mn-lt"/>
              </a:rPr>
              <a:t>.[</a:t>
            </a:r>
            <a:r>
              <a:rPr lang="el-GR" dirty="0">
                <a:solidFill>
                  <a:srgbClr val="222222"/>
                </a:solidFill>
                <a:latin typeface="Arial"/>
                <a:ea typeface="+mn-lt"/>
                <a:cs typeface="+mn-lt"/>
              </a:rPr>
              <a:t>ημερομηνία πρόσβασης 19 Δεκεμβρίου 2021</a:t>
            </a:r>
            <a:r>
              <a:rPr lang="en-GB" dirty="0">
                <a:solidFill>
                  <a:srgbClr val="222222"/>
                </a:solidFill>
                <a:latin typeface="Arial"/>
                <a:ea typeface="+mn-lt"/>
                <a:cs typeface="+mn-lt"/>
              </a:rPr>
              <a:t>]</a:t>
            </a:r>
            <a:r>
              <a:rPr lang="el-GR" dirty="0">
                <a:solidFill>
                  <a:srgbClr val="222222"/>
                </a:solidFill>
                <a:latin typeface="Arial"/>
                <a:ea typeface="+mn-lt"/>
                <a:cs typeface="+mn-lt"/>
              </a:rPr>
              <a:t>Διαθέσιμο στο</a:t>
            </a:r>
            <a:r>
              <a:rPr lang="en-GB" dirty="0">
                <a:solidFill>
                  <a:srgbClr val="222222"/>
                </a:solidFill>
                <a:latin typeface="Arial"/>
                <a:ea typeface="+mn-lt"/>
                <a:cs typeface="+mn-lt"/>
              </a:rPr>
              <a:t> :</a:t>
            </a:r>
            <a:r>
              <a:rPr lang="el-GR" dirty="0">
                <a:solidFill>
                  <a:srgbClr val="222222"/>
                </a:solidFill>
                <a:latin typeface="Arial"/>
                <a:ea typeface="+mn-lt"/>
                <a:cs typeface="+mn-lt"/>
              </a:rPr>
              <a:t> </a:t>
            </a:r>
            <a:r>
              <a:rPr lang="en-US" dirty="0">
                <a:solidFill>
                  <a:srgbClr val="222222"/>
                </a:solidFill>
                <a:latin typeface="Arial"/>
                <a:ea typeface="+mn-lt"/>
                <a:cs typeface="+mn-lt"/>
                <a:hlinkClick r:id="rId6"/>
              </a:rPr>
              <a:t>https://www.patrainews.gr/ygeia/askisi-kai-sklirynsi-kata-plakas</a:t>
            </a:r>
            <a:r>
              <a:rPr lang="el-GR" dirty="0">
                <a:solidFill>
                  <a:srgbClr val="222222"/>
                </a:solidFill>
                <a:latin typeface="Arial"/>
                <a:ea typeface="+mn-lt"/>
                <a:cs typeface="+mn-lt"/>
              </a:rPr>
              <a:t> </a:t>
            </a:r>
            <a:endParaRPr lang="en-US">
              <a:latin typeface="Arial"/>
              <a:ea typeface="+mn-lt"/>
              <a:cs typeface="+mn-lt"/>
            </a:endParaRPr>
          </a:p>
        </p:txBody>
      </p:sp>
    </p:spTree>
    <p:extLst>
      <p:ext uri="{BB962C8B-B14F-4D97-AF65-F5344CB8AC3E}">
        <p14:creationId xmlns:p14="http://schemas.microsoft.com/office/powerpoint/2010/main" val="199892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FDE104B-7361-4059-9D16-A9BBD79EC969}"/>
              </a:ext>
            </a:extLst>
          </p:cNvPr>
          <p:cNvSpPr>
            <a:spLocks noGrp="1"/>
          </p:cNvSpPr>
          <p:nvPr>
            <p:ph type="title"/>
          </p:nvPr>
        </p:nvSpPr>
        <p:spPr>
          <a:xfrm>
            <a:off x="609600" y="685800"/>
            <a:ext cx="2952465" cy="5486400"/>
          </a:xfrm>
        </p:spPr>
        <p:txBody>
          <a:bodyPr anchor="ctr">
            <a:normAutofit/>
          </a:bodyPr>
          <a:lstStyle/>
          <a:p>
            <a:r>
              <a:rPr lang="en-US">
                <a:solidFill>
                  <a:srgbClr val="FFFFFF"/>
                </a:solidFill>
              </a:rPr>
              <a:t>Αίτια πάθησης</a:t>
            </a:r>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C8D812A-5A7D-4131-B426-35F4A98C4814}"/>
              </a:ext>
            </a:extLst>
          </p:cNvPr>
          <p:cNvSpPr>
            <a:spLocks noGrp="1"/>
          </p:cNvSpPr>
          <p:nvPr>
            <p:ph idx="1"/>
          </p:nvPr>
        </p:nvSpPr>
        <p:spPr>
          <a:xfrm>
            <a:off x="5181600" y="685800"/>
            <a:ext cx="6096000" cy="5491163"/>
          </a:xfrm>
        </p:spPr>
        <p:txBody>
          <a:bodyPr vert="horz" lIns="91440" tIns="45720" rIns="91440" bIns="45720" rtlCol="0" anchor="ctr">
            <a:normAutofit/>
          </a:bodyPr>
          <a:lstStyle/>
          <a:p>
            <a:pPr marL="0" indent="0">
              <a:spcBef>
                <a:spcPts val="0"/>
              </a:spcBef>
              <a:spcAft>
                <a:spcPts val="600"/>
              </a:spcAft>
              <a:buNone/>
            </a:pPr>
            <a:r>
              <a:rPr lang="en-US" dirty="0"/>
              <a:t> </a:t>
            </a:r>
            <a:r>
              <a:rPr lang="el-GR" dirty="0">
                <a:ea typeface="+mn-lt"/>
                <a:cs typeface="+mn-lt"/>
              </a:rPr>
              <a:t>Τα σαφή αίτια είναι άγνωστα.</a:t>
            </a:r>
            <a:endParaRPr lang="en-US">
              <a:ea typeface="+mn-lt"/>
              <a:cs typeface="+mn-lt"/>
            </a:endParaRPr>
          </a:p>
          <a:p>
            <a:pPr lvl="1" indent="0">
              <a:spcBef>
                <a:spcPts val="0"/>
              </a:spcBef>
              <a:spcAft>
                <a:spcPts val="600"/>
              </a:spcAft>
              <a:buNone/>
            </a:pPr>
            <a:r>
              <a:rPr lang="el-GR" b="1" dirty="0">
                <a:solidFill>
                  <a:schemeClr val="tx1"/>
                </a:solidFill>
                <a:ea typeface="+mn-lt"/>
                <a:cs typeface="+mn-lt"/>
              </a:rPr>
              <a:t>Υπάρχουν όμως 2 θεωρίες:</a:t>
            </a:r>
            <a:endParaRPr lang="en-US" b="1" dirty="0">
              <a:solidFill>
                <a:schemeClr val="tx1"/>
              </a:solidFill>
              <a:ea typeface="+mn-lt"/>
              <a:cs typeface="+mn-lt"/>
            </a:endParaRPr>
          </a:p>
          <a:p>
            <a:pPr lvl="1" indent="0">
              <a:spcBef>
                <a:spcPts val="0"/>
              </a:spcBef>
              <a:spcAft>
                <a:spcPts val="600"/>
              </a:spcAft>
              <a:buNone/>
            </a:pPr>
            <a:r>
              <a:rPr lang="el-GR" b="1" dirty="0">
                <a:ea typeface="+mn-lt"/>
                <a:cs typeface="+mn-lt"/>
              </a:rPr>
              <a:t>1.</a:t>
            </a:r>
            <a:r>
              <a:rPr lang="el-GR" dirty="0">
                <a:ea typeface="+mn-lt"/>
                <a:cs typeface="+mn-lt"/>
              </a:rPr>
              <a:t> Λοίμωξη από ιούς με μεγάλο χρόνο επώασης σε συνδυασμό με περιβαλλοντικούς και άλλους παράγοντες (Για παράδειγμα έλλειψη βιταμινών, κάπνισμα) μπορούν να δώσουν «εντολή» να ξεκινήσει η «επίθεση» στην </a:t>
            </a:r>
            <a:r>
              <a:rPr lang="el-GR" dirty="0" err="1">
                <a:ea typeface="+mn-lt"/>
                <a:cs typeface="+mn-lt"/>
              </a:rPr>
              <a:t>μυελίνη</a:t>
            </a:r>
            <a:r>
              <a:rPr lang="el-GR" dirty="0">
                <a:ea typeface="+mn-lt"/>
                <a:cs typeface="+mn-lt"/>
              </a:rPr>
              <a:t>.</a:t>
            </a:r>
            <a:endParaRPr lang="en-US">
              <a:ea typeface="+mn-lt"/>
              <a:cs typeface="+mn-lt"/>
            </a:endParaRPr>
          </a:p>
          <a:p>
            <a:pPr marL="971550" lvl="1" indent="-285750">
              <a:spcBef>
                <a:spcPts val="0"/>
              </a:spcBef>
              <a:spcAft>
                <a:spcPts val="600"/>
              </a:spcAft>
              <a:buFont typeface="+mj-lt,Sans-Serif" panose="020B0604020202020204" pitchFamily="34" charset="0"/>
              <a:buChar char="•"/>
            </a:pPr>
            <a:endParaRPr lang="en-US">
              <a:ea typeface="+mn-lt"/>
              <a:cs typeface="+mn-lt"/>
            </a:endParaRPr>
          </a:p>
          <a:p>
            <a:pPr lvl="1" indent="0">
              <a:spcBef>
                <a:spcPts val="0"/>
              </a:spcBef>
              <a:spcAft>
                <a:spcPts val="600"/>
              </a:spcAft>
              <a:buNone/>
            </a:pPr>
            <a:r>
              <a:rPr lang="el-GR" b="1" dirty="0">
                <a:ea typeface="+mn-lt"/>
                <a:cs typeface="+mn-lt"/>
              </a:rPr>
              <a:t>2.</a:t>
            </a:r>
            <a:r>
              <a:rPr lang="el-GR" dirty="0">
                <a:ea typeface="+mn-lt"/>
                <a:cs typeface="+mn-lt"/>
              </a:rPr>
              <a:t> Πιθανή γενετική προδιάθεση. </a:t>
            </a:r>
            <a:endParaRPr lang="en-US" dirty="0">
              <a:ea typeface="+mn-lt"/>
              <a:cs typeface="+mn-lt"/>
            </a:endParaRPr>
          </a:p>
        </p:txBody>
      </p:sp>
      <p:sp>
        <p:nvSpPr>
          <p:cNvPr id="4" name="TextBox 3">
            <a:extLst>
              <a:ext uri="{FF2B5EF4-FFF2-40B4-BE49-F238E27FC236}">
                <a16:creationId xmlns:a16="http://schemas.microsoft.com/office/drawing/2014/main" id="{DB07843F-D476-441A-9E99-847D3D2199F9}"/>
              </a:ext>
            </a:extLst>
          </p:cNvPr>
          <p:cNvSpPr txBox="1"/>
          <p:nvPr/>
        </p:nvSpPr>
        <p:spPr>
          <a:xfrm>
            <a:off x="8958943" y="61289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a:t>
            </a:r>
            <a:r>
              <a:rPr lang="el-GR" dirty="0" err="1"/>
              <a:t>ερυκίου</a:t>
            </a:r>
            <a:r>
              <a:rPr lang="en-US" dirty="0"/>
              <a:t> 2020)</a:t>
            </a:r>
          </a:p>
        </p:txBody>
      </p:sp>
    </p:spTree>
    <p:extLst>
      <p:ext uri="{BB962C8B-B14F-4D97-AF65-F5344CB8AC3E}">
        <p14:creationId xmlns:p14="http://schemas.microsoft.com/office/powerpoint/2010/main" val="363596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9F74EBBD-8E06-4E83-B0A2-75BB23875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1">
            <a:extLst>
              <a:ext uri="{FF2B5EF4-FFF2-40B4-BE49-F238E27FC236}">
                <a16:creationId xmlns:a16="http://schemas.microsoft.com/office/drawing/2014/main" id="{760CCE1B-689A-4430-B79E-977B226F3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33">
            <a:extLst>
              <a:ext uri="{FF2B5EF4-FFF2-40B4-BE49-F238E27FC236}">
                <a16:creationId xmlns:a16="http://schemas.microsoft.com/office/drawing/2014/main" id="{7DDC33EC-086D-4551-A7B9-520718C13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1741" y="3249454"/>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5">
            <a:extLst>
              <a:ext uri="{FF2B5EF4-FFF2-40B4-BE49-F238E27FC236}">
                <a16:creationId xmlns:a16="http://schemas.microsoft.com/office/drawing/2014/main" id="{CE6E1EF9-BCA8-4087-A0A6-3B1D576DE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3790" y="3249455"/>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D6B683DA-90B6-4327-91E1-31C214CA2B31}"/>
              </a:ext>
            </a:extLst>
          </p:cNvPr>
          <p:cNvSpPr>
            <a:spLocks noGrp="1"/>
          </p:cNvSpPr>
          <p:nvPr>
            <p:ph type="title"/>
          </p:nvPr>
        </p:nvSpPr>
        <p:spPr>
          <a:xfrm>
            <a:off x="609601" y="685799"/>
            <a:ext cx="3075296" cy="4572001"/>
          </a:xfrm>
        </p:spPr>
        <p:txBody>
          <a:bodyPr anchor="t">
            <a:normAutofit/>
          </a:bodyPr>
          <a:lstStyle/>
          <a:p>
            <a:r>
              <a:rPr lang="el-GR">
                <a:solidFill>
                  <a:srgbClr val="FFFFFF"/>
                </a:solidFill>
                <a:ea typeface="+mj-lt"/>
                <a:cs typeface="+mj-lt"/>
              </a:rPr>
              <a:t>Νευρολογικά και αισθητικά συμπτώματα της Σ.Κ.Π. </a:t>
            </a:r>
            <a:endParaRPr lang="el-GR">
              <a:solidFill>
                <a:srgbClr val="FFFFFF"/>
              </a:solidFill>
            </a:endParaRPr>
          </a:p>
        </p:txBody>
      </p:sp>
      <p:sp>
        <p:nvSpPr>
          <p:cNvPr id="3" name="Content Placeholder 2">
            <a:extLst>
              <a:ext uri="{FF2B5EF4-FFF2-40B4-BE49-F238E27FC236}">
                <a16:creationId xmlns:a16="http://schemas.microsoft.com/office/drawing/2014/main" id="{243A3958-B909-4507-A8AF-C011449BE894}"/>
              </a:ext>
            </a:extLst>
          </p:cNvPr>
          <p:cNvSpPr>
            <a:spLocks noGrp="1"/>
          </p:cNvSpPr>
          <p:nvPr>
            <p:ph idx="1"/>
          </p:nvPr>
        </p:nvSpPr>
        <p:spPr>
          <a:xfrm>
            <a:off x="5346866" y="687120"/>
            <a:ext cx="6142181" cy="6010708"/>
          </a:xfrm>
        </p:spPr>
        <p:txBody>
          <a:bodyPr vert="horz" lIns="91440" tIns="45720" rIns="91440" bIns="45720" rtlCol="0" anchor="t">
            <a:normAutofit/>
          </a:bodyPr>
          <a:lstStyle/>
          <a:p>
            <a:pPr indent="-685800">
              <a:lnSpc>
                <a:spcPct val="110000"/>
              </a:lnSpc>
              <a:buFont typeface="Wingdings,Sans-Serif"/>
              <a:buChar char="Ø"/>
            </a:pPr>
            <a:r>
              <a:rPr lang="el-GR" dirty="0">
                <a:latin typeface="Arial"/>
                <a:ea typeface="+mn-lt"/>
                <a:cs typeface="+mn-lt"/>
              </a:rPr>
              <a:t>Ζαλάδα</a:t>
            </a:r>
          </a:p>
          <a:p>
            <a:pPr indent="-685800">
              <a:lnSpc>
                <a:spcPct val="110000"/>
              </a:lnSpc>
              <a:buFont typeface="Wingdings,Sans-Serif"/>
              <a:buChar char="Ø"/>
            </a:pPr>
            <a:r>
              <a:rPr lang="el-GR" dirty="0">
                <a:latin typeface="Arial"/>
                <a:ea typeface="+mn-lt"/>
                <a:cs typeface="+mn-lt"/>
              </a:rPr>
              <a:t>Αδυναμία και αδεξιότητα</a:t>
            </a:r>
          </a:p>
          <a:p>
            <a:pPr indent="-685800">
              <a:lnSpc>
                <a:spcPct val="110000"/>
              </a:lnSpc>
              <a:buFont typeface="Wingdings,Sans-Serif"/>
              <a:buChar char="Ø"/>
            </a:pPr>
            <a:r>
              <a:rPr lang="el-GR" dirty="0">
                <a:latin typeface="Arial"/>
                <a:ea typeface="+mn-lt"/>
                <a:cs typeface="+mn-lt"/>
              </a:rPr>
              <a:t>Όχι καλός συντονισμός</a:t>
            </a:r>
          </a:p>
          <a:p>
            <a:pPr indent="-685800">
              <a:lnSpc>
                <a:spcPct val="110000"/>
              </a:lnSpc>
              <a:buFont typeface="Wingdings,Sans-Serif"/>
              <a:buChar char="Ø"/>
            </a:pPr>
            <a:r>
              <a:rPr lang="el-GR" dirty="0">
                <a:latin typeface="Arial"/>
                <a:ea typeface="+mn-lt"/>
                <a:cs typeface="+mn-lt"/>
              </a:rPr>
              <a:t>Προβλήματα στην βάδιση (σπαστική, αταξική,         </a:t>
            </a:r>
            <a:r>
              <a:rPr lang="el-GR" dirty="0" err="1">
                <a:latin typeface="Arial"/>
                <a:ea typeface="+mn-lt"/>
                <a:cs typeface="+mn-lt"/>
              </a:rPr>
              <a:t>σπαστικο</a:t>
            </a:r>
            <a:r>
              <a:rPr lang="el-GR" dirty="0">
                <a:latin typeface="Arial"/>
                <a:ea typeface="+mn-lt"/>
                <a:cs typeface="+mn-lt"/>
              </a:rPr>
              <a:t>-αταξική) και στην ισορροπία</a:t>
            </a:r>
          </a:p>
          <a:p>
            <a:pPr indent="-685800">
              <a:lnSpc>
                <a:spcPct val="110000"/>
              </a:lnSpc>
              <a:buFont typeface="Wingdings,Sans-Serif"/>
              <a:buChar char="Ø"/>
            </a:pPr>
            <a:r>
              <a:rPr lang="el-GR" err="1">
                <a:latin typeface="Arial"/>
                <a:ea typeface="+mn-lt"/>
                <a:cs typeface="+mn-lt"/>
              </a:rPr>
              <a:t>Σπαστικότητα</a:t>
            </a:r>
            <a:endParaRPr lang="el-GR">
              <a:latin typeface="Arial"/>
              <a:ea typeface="+mn-lt"/>
              <a:cs typeface="+mn-lt"/>
            </a:endParaRPr>
          </a:p>
          <a:p>
            <a:pPr indent="-685800">
              <a:lnSpc>
                <a:spcPct val="110000"/>
              </a:lnSpc>
              <a:spcBef>
                <a:spcPts val="0"/>
              </a:spcBef>
              <a:buFont typeface="Wingdings,Sans-Serif"/>
              <a:buChar char="Ø"/>
            </a:pPr>
            <a:r>
              <a:rPr lang="el-GR" dirty="0">
                <a:latin typeface="Arial"/>
                <a:ea typeface="+mn-lt"/>
                <a:cs typeface="+mn-lt"/>
              </a:rPr>
              <a:t>Παρεγκεφαλιδική αταξία</a:t>
            </a:r>
          </a:p>
          <a:p>
            <a:pPr indent="-685800">
              <a:lnSpc>
                <a:spcPct val="110000"/>
              </a:lnSpc>
              <a:spcBef>
                <a:spcPts val="0"/>
              </a:spcBef>
              <a:buFont typeface="Wingdings,Sans-Serif"/>
              <a:buChar char="Ø"/>
            </a:pPr>
            <a:r>
              <a:rPr lang="el-GR" dirty="0">
                <a:latin typeface="Arial"/>
                <a:ea typeface="+mn-lt"/>
                <a:cs typeface="+mn-lt"/>
              </a:rPr>
              <a:t>Τρόμος</a:t>
            </a:r>
          </a:p>
          <a:p>
            <a:pPr indent="-685800">
              <a:lnSpc>
                <a:spcPct val="110000"/>
              </a:lnSpc>
              <a:spcBef>
                <a:spcPts val="0"/>
              </a:spcBef>
              <a:buFont typeface="Wingdings,Sans-Serif"/>
              <a:buChar char="Ø"/>
            </a:pPr>
            <a:r>
              <a:rPr lang="el-GR" dirty="0">
                <a:latin typeface="Arial"/>
                <a:ea typeface="+mn-lt"/>
                <a:cs typeface="+mn-lt"/>
              </a:rPr>
              <a:t>Κόπωση</a:t>
            </a:r>
          </a:p>
          <a:p>
            <a:pPr indent="-685800">
              <a:lnSpc>
                <a:spcPct val="110000"/>
              </a:lnSpc>
              <a:spcBef>
                <a:spcPts val="0"/>
              </a:spcBef>
              <a:buFont typeface="Wingdings,Sans-Serif"/>
              <a:buChar char="Ø"/>
            </a:pPr>
            <a:r>
              <a:rPr lang="el-GR" dirty="0">
                <a:latin typeface="Arial"/>
                <a:ea typeface="+mn-lt"/>
                <a:cs typeface="+mn-lt"/>
              </a:rPr>
              <a:t>Πόνος</a:t>
            </a:r>
          </a:p>
          <a:p>
            <a:pPr indent="-685800">
              <a:lnSpc>
                <a:spcPct val="110000"/>
              </a:lnSpc>
              <a:spcBef>
                <a:spcPts val="0"/>
              </a:spcBef>
              <a:buFont typeface="Wingdings,Sans-Serif"/>
              <a:buChar char="Ø"/>
            </a:pPr>
            <a:r>
              <a:rPr lang="el-GR" dirty="0">
                <a:latin typeface="Arial"/>
                <a:ea typeface="+mn-lt"/>
                <a:cs typeface="+mn-lt"/>
              </a:rPr>
              <a:t>Σεξουαλική δυσλειτουργία</a:t>
            </a:r>
          </a:p>
          <a:p>
            <a:pPr indent="-685800">
              <a:lnSpc>
                <a:spcPct val="110000"/>
              </a:lnSpc>
              <a:spcBef>
                <a:spcPts val="0"/>
              </a:spcBef>
              <a:buFont typeface="Wingdings,Sans-Serif"/>
              <a:buChar char="Ø"/>
            </a:pPr>
            <a:r>
              <a:rPr lang="el-GR" dirty="0">
                <a:latin typeface="Arial"/>
                <a:ea typeface="+mn-lt"/>
                <a:cs typeface="+mn-lt"/>
              </a:rPr>
              <a:t>Γνωστικές δυσλειτουργίες</a:t>
            </a:r>
          </a:p>
          <a:p>
            <a:pPr indent="-685800">
              <a:lnSpc>
                <a:spcPct val="110000"/>
              </a:lnSpc>
              <a:spcBef>
                <a:spcPts val="0"/>
              </a:spcBef>
              <a:buFont typeface="Wingdings,Sans-Serif"/>
              <a:buChar char="Ø"/>
            </a:pPr>
            <a:r>
              <a:rPr lang="el-GR" dirty="0">
                <a:latin typeface="Arial"/>
                <a:ea typeface="+mn-lt"/>
                <a:cs typeface="+mn-lt"/>
              </a:rPr>
              <a:t>Αισθητηριακές στρεβλώσεις ή ελλείψεις</a:t>
            </a:r>
          </a:p>
          <a:p>
            <a:pPr marL="0" indent="0">
              <a:lnSpc>
                <a:spcPct val="110000"/>
              </a:lnSpc>
              <a:spcBef>
                <a:spcPts val="0"/>
              </a:spcBef>
              <a:buNone/>
            </a:pPr>
            <a:endParaRPr lang="el-GR">
              <a:latin typeface="Arial"/>
              <a:cs typeface="Arial"/>
            </a:endParaRPr>
          </a:p>
        </p:txBody>
      </p:sp>
      <p:sp>
        <p:nvSpPr>
          <p:cNvPr id="2" name="TextBox 1">
            <a:extLst>
              <a:ext uri="{FF2B5EF4-FFF2-40B4-BE49-F238E27FC236}">
                <a16:creationId xmlns:a16="http://schemas.microsoft.com/office/drawing/2014/main" id="{3C2C93E7-D1C0-4575-B1E1-9FA9D050CEBF}"/>
              </a:ext>
            </a:extLst>
          </p:cNvPr>
          <p:cNvSpPr txBox="1"/>
          <p:nvPr/>
        </p:nvSpPr>
        <p:spPr>
          <a:xfrm>
            <a:off x="7859486" y="6172200"/>
            <a:ext cx="41256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(Miller 2017; Loma and Heyman 2011)</a:t>
            </a:r>
          </a:p>
        </p:txBody>
      </p:sp>
    </p:spTree>
    <p:extLst>
      <p:ext uri="{BB962C8B-B14F-4D97-AF65-F5344CB8AC3E}">
        <p14:creationId xmlns:p14="http://schemas.microsoft.com/office/powerpoint/2010/main" val="362296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Rectangle 18">
            <a:extLst>
              <a:ext uri="{FF2B5EF4-FFF2-40B4-BE49-F238E27FC236}">
                <a16:creationId xmlns:a16="http://schemas.microsoft.com/office/drawing/2014/main" id="{A133AF5A-B1C6-44A0-A3C3-E119A9405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2518A-110C-4461-B770-CEE16AA8A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8" descr="Logo, company name&#10;&#10;Description automatically generated">
            <a:extLst>
              <a:ext uri="{FF2B5EF4-FFF2-40B4-BE49-F238E27FC236}">
                <a16:creationId xmlns:a16="http://schemas.microsoft.com/office/drawing/2014/main" id="{957CD962-EDB8-4A7F-A35B-449222631B76}"/>
              </a:ext>
            </a:extLst>
          </p:cNvPr>
          <p:cNvPicPr>
            <a:picLocks noGrp="1" noChangeAspect="1"/>
          </p:cNvPicPr>
          <p:nvPr>
            <p:ph idx="1"/>
          </p:nvPr>
        </p:nvPicPr>
        <p:blipFill>
          <a:blip r:embed="rId2"/>
          <a:stretch>
            <a:fillRect/>
          </a:stretch>
        </p:blipFill>
        <p:spPr>
          <a:xfrm>
            <a:off x="1115037" y="210946"/>
            <a:ext cx="9236494" cy="6432408"/>
          </a:xfrm>
        </p:spPr>
      </p:pic>
    </p:spTree>
    <p:extLst>
      <p:ext uri="{BB962C8B-B14F-4D97-AF65-F5344CB8AC3E}">
        <p14:creationId xmlns:p14="http://schemas.microsoft.com/office/powerpoint/2010/main" val="143729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5169-5DD4-48DB-B39A-9FC7CD82CE31}"/>
              </a:ext>
            </a:extLst>
          </p:cNvPr>
          <p:cNvSpPr>
            <a:spLocks noGrp="1"/>
          </p:cNvSpPr>
          <p:nvPr>
            <p:ph type="title"/>
          </p:nvPr>
        </p:nvSpPr>
        <p:spPr/>
        <p:txBody>
          <a:bodyPr/>
          <a:lstStyle/>
          <a:p>
            <a:r>
              <a:rPr lang="el-GR" dirty="0">
                <a:solidFill>
                  <a:schemeClr val="tx1"/>
                </a:solidFill>
                <a:ea typeface="+mj-lt"/>
                <a:cs typeface="+mj-lt"/>
              </a:rPr>
              <a:t>ΤΎΠΟΙ/ΜΟΡΦΈΣ ΤΗΣ Σ.Κ.Π</a:t>
            </a:r>
            <a:br>
              <a:rPr lang="el-GR" dirty="0">
                <a:solidFill>
                  <a:schemeClr val="bg1"/>
                </a:solidFill>
                <a:ea typeface="+mj-lt"/>
                <a:cs typeface="+mj-lt"/>
              </a:rPr>
            </a:br>
            <a:endParaRPr lang="en-US">
              <a:ea typeface="+mj-lt"/>
              <a:cs typeface="+mj-lt"/>
            </a:endParaRPr>
          </a:p>
          <a:p>
            <a:endParaRPr lang="en-US" dirty="0"/>
          </a:p>
        </p:txBody>
      </p:sp>
      <p:sp>
        <p:nvSpPr>
          <p:cNvPr id="3" name="Content Placeholder 2">
            <a:extLst>
              <a:ext uri="{FF2B5EF4-FFF2-40B4-BE49-F238E27FC236}">
                <a16:creationId xmlns:a16="http://schemas.microsoft.com/office/drawing/2014/main" id="{6E3D73E8-DC2D-406E-9742-A427E4E9ACDF}"/>
              </a:ext>
            </a:extLst>
          </p:cNvPr>
          <p:cNvSpPr>
            <a:spLocks noGrp="1"/>
          </p:cNvSpPr>
          <p:nvPr>
            <p:ph idx="1"/>
          </p:nvPr>
        </p:nvSpPr>
        <p:spPr/>
        <p:txBody>
          <a:bodyPr vert="horz" lIns="91440" tIns="45720" rIns="91440" bIns="45720" rtlCol="0" anchor="t">
            <a:normAutofit/>
          </a:bodyPr>
          <a:lstStyle/>
          <a:p>
            <a:pPr>
              <a:lnSpc>
                <a:spcPct val="90000"/>
              </a:lnSpc>
              <a:buFont typeface="Wingdings,Sans-Serif" panose="020B0604020202020204" pitchFamily="34" charset="0"/>
              <a:buChar char="Ø"/>
            </a:pPr>
            <a:r>
              <a:rPr lang="el-GR" dirty="0">
                <a:solidFill>
                  <a:srgbClr val="333F50"/>
                </a:solidFill>
                <a:ea typeface="+mn-lt"/>
                <a:cs typeface="+mn-lt"/>
              </a:rPr>
              <a:t>Υποτροπιάζουσα – Διαλείπουσα ΣΚΠ (RRMS)</a:t>
            </a:r>
            <a:endParaRPr lang="en-US">
              <a:ea typeface="+mn-lt"/>
              <a:cs typeface="+mn-lt"/>
            </a:endParaRPr>
          </a:p>
          <a:p>
            <a:pPr>
              <a:lnSpc>
                <a:spcPct val="90000"/>
              </a:lnSpc>
              <a:buFont typeface="Wingdings,Sans-Serif" panose="020B0604020202020204" pitchFamily="34" charset="0"/>
              <a:buChar char="Ø"/>
            </a:pPr>
            <a:endParaRPr lang="el-GR" dirty="0">
              <a:ea typeface="+mn-lt"/>
              <a:cs typeface="+mn-lt"/>
            </a:endParaRPr>
          </a:p>
          <a:p>
            <a:pPr>
              <a:lnSpc>
                <a:spcPct val="90000"/>
              </a:lnSpc>
              <a:buFont typeface="Wingdings,Sans-Serif" panose="020B0604020202020204" pitchFamily="34" charset="0"/>
              <a:buChar char="Ø"/>
            </a:pPr>
            <a:r>
              <a:rPr lang="el-GR" dirty="0">
                <a:solidFill>
                  <a:srgbClr val="333F50"/>
                </a:solidFill>
                <a:ea typeface="+mn-lt"/>
                <a:cs typeface="+mn-lt"/>
              </a:rPr>
              <a:t> Πρώιμη Προοδευτική ΣΚΠ (PPMS)</a:t>
            </a:r>
            <a:endParaRPr lang="en-US">
              <a:ea typeface="+mn-lt"/>
              <a:cs typeface="+mn-lt"/>
            </a:endParaRPr>
          </a:p>
          <a:p>
            <a:pPr>
              <a:lnSpc>
                <a:spcPct val="90000"/>
              </a:lnSpc>
              <a:buFont typeface="Wingdings,Sans-Serif" panose="020B0604020202020204" pitchFamily="34" charset="0"/>
              <a:buChar char="Ø"/>
            </a:pPr>
            <a:endParaRPr lang="el-GR" dirty="0">
              <a:ea typeface="+mn-lt"/>
              <a:cs typeface="+mn-lt"/>
            </a:endParaRPr>
          </a:p>
          <a:p>
            <a:pPr>
              <a:lnSpc>
                <a:spcPct val="90000"/>
              </a:lnSpc>
              <a:buFont typeface="Wingdings,Sans-Serif" panose="020B0604020202020204" pitchFamily="34" charset="0"/>
              <a:buChar char="Ø"/>
            </a:pPr>
            <a:r>
              <a:rPr lang="el-GR" dirty="0">
                <a:solidFill>
                  <a:srgbClr val="333F50"/>
                </a:solidFill>
                <a:ea typeface="+mn-lt"/>
                <a:cs typeface="+mn-lt"/>
              </a:rPr>
              <a:t>Δευτεροπαθής – Προοδευτική ΣΚΠ (SPMS)</a:t>
            </a:r>
            <a:endParaRPr lang="en-US" dirty="0">
              <a:ea typeface="+mn-lt"/>
              <a:cs typeface="+mn-lt"/>
            </a:endParaRPr>
          </a:p>
          <a:p>
            <a:pPr>
              <a:lnSpc>
                <a:spcPct val="90000"/>
              </a:lnSpc>
              <a:buFont typeface="Wingdings,Sans-Serif" panose="020B0604020202020204" pitchFamily="34" charset="0"/>
              <a:buChar char="Ø"/>
            </a:pPr>
            <a:endParaRPr lang="el-GR" dirty="0">
              <a:ea typeface="+mn-lt"/>
              <a:cs typeface="+mn-lt"/>
            </a:endParaRPr>
          </a:p>
          <a:p>
            <a:pPr>
              <a:lnSpc>
                <a:spcPct val="90000"/>
              </a:lnSpc>
              <a:buFont typeface="Wingdings,Sans-Serif" panose="020B0604020202020204" pitchFamily="34" charset="0"/>
              <a:buChar char="Ø"/>
            </a:pPr>
            <a:r>
              <a:rPr lang="el-GR" dirty="0">
                <a:solidFill>
                  <a:srgbClr val="333F50"/>
                </a:solidFill>
                <a:ea typeface="+mn-lt"/>
                <a:cs typeface="+mn-lt"/>
              </a:rPr>
              <a:t>Προοδευτική Υποτροπιάζουσα ΣΚΠ (PRMS)</a:t>
            </a:r>
            <a:endParaRPr lang="en-US" dirty="0">
              <a:ea typeface="+mn-lt"/>
              <a:cs typeface="+mn-lt"/>
            </a:endParaRPr>
          </a:p>
          <a:p>
            <a:endParaRPr lang="en-US" dirty="0"/>
          </a:p>
        </p:txBody>
      </p:sp>
      <p:pic>
        <p:nvPicPr>
          <p:cNvPr id="4" name="Picture 4" descr="Diagram&#10;&#10;Description automatically generated">
            <a:extLst>
              <a:ext uri="{FF2B5EF4-FFF2-40B4-BE49-F238E27FC236}">
                <a16:creationId xmlns:a16="http://schemas.microsoft.com/office/drawing/2014/main" id="{E090D7AB-7FC7-45E6-BD38-230194522660}"/>
              </a:ext>
            </a:extLst>
          </p:cNvPr>
          <p:cNvPicPr>
            <a:picLocks noChangeAspect="1"/>
          </p:cNvPicPr>
          <p:nvPr/>
        </p:nvPicPr>
        <p:blipFill>
          <a:blip r:embed="rId2"/>
          <a:stretch>
            <a:fillRect/>
          </a:stretch>
        </p:blipFill>
        <p:spPr>
          <a:xfrm>
            <a:off x="6756400" y="1217817"/>
            <a:ext cx="4521199" cy="4480094"/>
          </a:xfrm>
          <a:prstGeom prst="rect">
            <a:avLst/>
          </a:prstGeom>
        </p:spPr>
      </p:pic>
      <p:sp>
        <p:nvSpPr>
          <p:cNvPr id="5" name="TextBox 4">
            <a:extLst>
              <a:ext uri="{FF2B5EF4-FFF2-40B4-BE49-F238E27FC236}">
                <a16:creationId xmlns:a16="http://schemas.microsoft.com/office/drawing/2014/main" id="{87D3564A-088B-49C5-AEA8-B69E35C8D249}"/>
              </a:ext>
            </a:extLst>
          </p:cNvPr>
          <p:cNvSpPr txBox="1"/>
          <p:nvPr/>
        </p:nvSpPr>
        <p:spPr>
          <a:xfrm>
            <a:off x="648855" y="5394036"/>
            <a:ext cx="61029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 ΣΚΠ </a:t>
            </a:r>
            <a:r>
              <a:rPr lang="en-US" dirty="0" err="1"/>
              <a:t>είν</a:t>
            </a:r>
            <a:r>
              <a:rPr lang="en-US" dirty="0"/>
              <a:t>αι </a:t>
            </a:r>
            <a:r>
              <a:rPr lang="en-US" dirty="0" err="1"/>
              <a:t>μι</a:t>
            </a:r>
            <a:r>
              <a:rPr lang="en-US" dirty="0"/>
              <a:t>α </a:t>
            </a:r>
            <a:r>
              <a:rPr lang="en-US" dirty="0" err="1"/>
              <a:t>χρόνι</a:t>
            </a:r>
            <a:r>
              <a:rPr lang="en-US" dirty="0"/>
              <a:t>α α</a:t>
            </a:r>
            <a:r>
              <a:rPr lang="en-US" dirty="0" err="1"/>
              <a:t>σθένει</a:t>
            </a:r>
            <a:r>
              <a:rPr lang="en-US" dirty="0"/>
              <a:t>α. </a:t>
            </a:r>
            <a:r>
              <a:rPr lang="en-US" dirty="0" err="1"/>
              <a:t>Γι</a:t>
            </a:r>
            <a:r>
              <a:rPr lang="en-US" dirty="0"/>
              <a:t>α π</a:t>
            </a:r>
            <a:r>
              <a:rPr lang="en-US" dirty="0" err="1"/>
              <a:t>ολλούς</a:t>
            </a:r>
            <a:r>
              <a:rPr lang="en-US" dirty="0"/>
              <a:t> α</a:t>
            </a:r>
            <a:r>
              <a:rPr lang="en-US" dirty="0" err="1"/>
              <a:t>νθρώ</a:t>
            </a:r>
            <a:r>
              <a:rPr lang="en-US" dirty="0"/>
              <a:t>π</a:t>
            </a:r>
            <a:r>
              <a:rPr lang="en-US" dirty="0" err="1"/>
              <a:t>ους</a:t>
            </a:r>
            <a:r>
              <a:rPr lang="en-US" dirty="0"/>
              <a:t>, </a:t>
            </a:r>
            <a:r>
              <a:rPr lang="en-US" dirty="0" err="1"/>
              <a:t>είν</a:t>
            </a:r>
            <a:r>
              <a:rPr lang="en-US" dirty="0"/>
              <a:t>αι επ</a:t>
            </a:r>
            <a:r>
              <a:rPr lang="en-US" dirty="0" err="1"/>
              <a:t>ίσης</a:t>
            </a:r>
            <a:r>
              <a:rPr lang="en-US" dirty="0"/>
              <a:t> π</a:t>
            </a:r>
            <a:r>
              <a:rPr lang="en-US" dirty="0" err="1"/>
              <a:t>ροοδευτική</a:t>
            </a:r>
            <a:r>
              <a:rPr lang="en-US" dirty="0"/>
              <a:t>, π</a:t>
            </a:r>
            <a:r>
              <a:rPr lang="en-US" dirty="0" err="1"/>
              <a:t>ράγμ</a:t>
            </a:r>
            <a:r>
              <a:rPr lang="en-US" dirty="0"/>
              <a:t>α π</a:t>
            </a:r>
            <a:r>
              <a:rPr lang="en-US" dirty="0" err="1"/>
              <a:t>ου</a:t>
            </a:r>
            <a:r>
              <a:rPr lang="en-US" dirty="0"/>
              <a:t> </a:t>
            </a:r>
            <a:r>
              <a:rPr lang="en-US" dirty="0" err="1"/>
              <a:t>σημ</a:t>
            </a:r>
            <a:r>
              <a:rPr lang="en-US" dirty="0"/>
              <a:t>α</a:t>
            </a:r>
            <a:r>
              <a:rPr lang="en-US" dirty="0" err="1"/>
              <a:t>ίνει</a:t>
            </a:r>
            <a:r>
              <a:rPr lang="en-US" dirty="0"/>
              <a:t> </a:t>
            </a:r>
            <a:r>
              <a:rPr lang="en-US" dirty="0" err="1"/>
              <a:t>ότι</a:t>
            </a:r>
            <a:r>
              <a:rPr lang="en-US" dirty="0"/>
              <a:t> </a:t>
            </a:r>
            <a:r>
              <a:rPr lang="en-US" dirty="0" err="1"/>
              <a:t>χειροτερεύει</a:t>
            </a:r>
            <a:r>
              <a:rPr lang="en-US" dirty="0"/>
              <a:t> </a:t>
            </a:r>
            <a:r>
              <a:rPr lang="en-US" dirty="0" err="1"/>
              <a:t>με</a:t>
            </a:r>
            <a:r>
              <a:rPr lang="en-US" dirty="0"/>
              <a:t> </a:t>
            </a:r>
            <a:r>
              <a:rPr lang="en-US" dirty="0" err="1"/>
              <a:t>την</a:t>
            </a:r>
            <a:r>
              <a:rPr lang="en-US" dirty="0"/>
              <a:t> π</a:t>
            </a:r>
            <a:r>
              <a:rPr lang="en-US" dirty="0" err="1"/>
              <a:t>άροδο</a:t>
            </a:r>
            <a:r>
              <a:rPr lang="en-US" dirty="0"/>
              <a:t> </a:t>
            </a:r>
            <a:r>
              <a:rPr lang="en-US" dirty="0" err="1"/>
              <a:t>του</a:t>
            </a:r>
            <a:r>
              <a:rPr lang="en-US" dirty="0"/>
              <a:t> </a:t>
            </a:r>
            <a:r>
              <a:rPr lang="en-US" dirty="0" err="1"/>
              <a:t>χρόνου</a:t>
            </a:r>
            <a:r>
              <a:rPr lang="en-US" dirty="0"/>
              <a:t>.</a:t>
            </a:r>
          </a:p>
        </p:txBody>
      </p:sp>
      <p:sp>
        <p:nvSpPr>
          <p:cNvPr id="6" name="TextBox 5">
            <a:extLst>
              <a:ext uri="{FF2B5EF4-FFF2-40B4-BE49-F238E27FC236}">
                <a16:creationId xmlns:a16="http://schemas.microsoft.com/office/drawing/2014/main" id="{B2669B42-8895-4CC4-BBE5-CF010E7120B4}"/>
              </a:ext>
            </a:extLst>
          </p:cNvPr>
          <p:cNvSpPr txBox="1"/>
          <p:nvPr/>
        </p:nvSpPr>
        <p:spPr>
          <a:xfrm>
            <a:off x="10047194" y="638287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a:t>
            </a:r>
            <a:r>
              <a:rPr lang="el-GR"/>
              <a:t>ερυκίου</a:t>
            </a:r>
            <a:r>
              <a:rPr lang="en-US"/>
              <a:t> 2020</a:t>
            </a:r>
          </a:p>
        </p:txBody>
      </p:sp>
    </p:spTree>
    <p:extLst>
      <p:ext uri="{BB962C8B-B14F-4D97-AF65-F5344CB8AC3E}">
        <p14:creationId xmlns:p14="http://schemas.microsoft.com/office/powerpoint/2010/main" val="48832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FE1D-C75A-4B7D-8C70-47FC45BC5222}"/>
              </a:ext>
            </a:extLst>
          </p:cNvPr>
          <p:cNvSpPr>
            <a:spLocks noGrp="1"/>
          </p:cNvSpPr>
          <p:nvPr>
            <p:ph type="title"/>
          </p:nvPr>
        </p:nvSpPr>
        <p:spPr>
          <a:xfrm>
            <a:off x="849227" y="254492"/>
            <a:ext cx="9914859" cy="1329004"/>
          </a:xfrm>
        </p:spPr>
        <p:txBody>
          <a:bodyPr/>
          <a:lstStyle/>
          <a:p>
            <a:r>
              <a:rPr lang="en-US" dirty="0" err="1"/>
              <a:t>Θερ</a:t>
            </a:r>
            <a:r>
              <a:rPr lang="en-US" dirty="0"/>
              <a:t>απ</a:t>
            </a:r>
            <a:r>
              <a:rPr lang="en-US" dirty="0" err="1"/>
              <a:t>εί</a:t>
            </a:r>
            <a:r>
              <a:rPr lang="en-US" dirty="0"/>
              <a:t>α</a:t>
            </a:r>
          </a:p>
        </p:txBody>
      </p:sp>
      <p:sp>
        <p:nvSpPr>
          <p:cNvPr id="3" name="Content Placeholder 2">
            <a:extLst>
              <a:ext uri="{FF2B5EF4-FFF2-40B4-BE49-F238E27FC236}">
                <a16:creationId xmlns:a16="http://schemas.microsoft.com/office/drawing/2014/main" id="{5B9E597F-49F9-4143-9726-AA9D948E6A07}"/>
              </a:ext>
            </a:extLst>
          </p:cNvPr>
          <p:cNvSpPr>
            <a:spLocks noGrp="1"/>
          </p:cNvSpPr>
          <p:nvPr>
            <p:ph idx="1"/>
          </p:nvPr>
        </p:nvSpPr>
        <p:spPr>
          <a:xfrm>
            <a:off x="735106" y="1415408"/>
            <a:ext cx="9914860" cy="4123318"/>
          </a:xfrm>
        </p:spPr>
        <p:txBody>
          <a:bodyPr vert="horz" lIns="91440" tIns="45720" rIns="91440" bIns="45720" rtlCol="0" anchor="t">
            <a:noAutofit/>
          </a:bodyPr>
          <a:lstStyle/>
          <a:p>
            <a:r>
              <a:rPr lang="el-GR" sz="1600" dirty="0">
                <a:latin typeface="Arial"/>
                <a:ea typeface="+mn-lt"/>
                <a:cs typeface="+mn-lt"/>
              </a:rPr>
              <a:t>Δεν υπάρχει θεραπεία για τη σκλήρυνση κατά πλάκας, αλλά εστιάζουμε στην επιβράδυνση της εξέλιξης της νόσου και στην ανακούφιση των συμπτωμάτων.</a:t>
            </a:r>
          </a:p>
          <a:p>
            <a:r>
              <a:rPr lang="el-GR" sz="1600" dirty="0">
                <a:latin typeface="Arial"/>
                <a:ea typeface="+mn-lt"/>
                <a:cs typeface="+mn-lt"/>
              </a:rPr>
              <a:t>Εκτός από την αντιμετώπιση της οξείας φάσης και των συμπτωμάτων της νόσου, εστιάζουμε κυρίως στην τροποποίηση της εξέλιξής της , στην πρόληψη των υποτροπών και στην καθυστέρηση της εξέλιξης της αναπηρίας. </a:t>
            </a:r>
            <a:endParaRPr lang="el-GR" sz="1600">
              <a:latin typeface="Arial"/>
              <a:cs typeface="Arial"/>
            </a:endParaRPr>
          </a:p>
          <a:p>
            <a:pPr marL="0" indent="0">
              <a:buNone/>
            </a:pPr>
            <a:r>
              <a:rPr lang="el-GR" sz="1600" b="1" u="sng" dirty="0">
                <a:latin typeface="Arial"/>
                <a:ea typeface="+mn-lt"/>
                <a:cs typeface="+mn-lt"/>
              </a:rPr>
              <a:t>Οι υπάρχουσες θεραπείες χωρίζονται σε :</a:t>
            </a:r>
          </a:p>
          <a:p>
            <a:r>
              <a:rPr lang="el-GR" sz="1600" dirty="0">
                <a:latin typeface="Arial"/>
                <a:ea typeface="+mn-lt"/>
                <a:cs typeface="+mn-lt"/>
              </a:rPr>
              <a:t> θεραπείες 1ης και 2ης γραμμής. Οι θεραπείες 1ης γραμμής περιλαμβάνουν τις ιντερφερόνες β και την οξική </a:t>
            </a:r>
            <a:r>
              <a:rPr lang="el-GR" sz="1600" err="1">
                <a:latin typeface="Arial"/>
                <a:ea typeface="+mn-lt"/>
                <a:cs typeface="+mn-lt"/>
              </a:rPr>
              <a:t>γλατιραμέρη</a:t>
            </a:r>
            <a:r>
              <a:rPr lang="el-GR" sz="1600" dirty="0">
                <a:latin typeface="Arial"/>
                <a:ea typeface="+mn-lt"/>
                <a:cs typeface="+mn-lt"/>
              </a:rPr>
              <a:t>. Οι θεραπείες 2ης γραμμής χορηγούνται εφ’ όσον αποτύχουν οι θεραπείες 1ης γραμμής ή </a:t>
            </a:r>
            <a:r>
              <a:rPr lang="el-GR" sz="1600" err="1">
                <a:latin typeface="Arial"/>
                <a:ea typeface="+mn-lt"/>
                <a:cs typeface="+mn-lt"/>
              </a:rPr>
              <a:t>κατ</a:t>
            </a:r>
            <a:r>
              <a:rPr lang="el-GR" sz="1600" dirty="0">
                <a:latin typeface="Arial"/>
                <a:ea typeface="+mn-lt"/>
                <a:cs typeface="+mn-lt"/>
              </a:rPr>
              <a:t>΄ εξαίρεση σε ιδιαίτερα επιθετικές μορφές υποτροπιάζουσας ΣΚΠ. Οι θεραπείες 2ης γραμμής περιλαμβάνουν τη </a:t>
            </a:r>
            <a:r>
              <a:rPr lang="el-GR" sz="1600" dirty="0" err="1">
                <a:latin typeface="Arial"/>
                <a:ea typeface="+mn-lt"/>
                <a:cs typeface="+mn-lt"/>
              </a:rPr>
              <a:t>ναταλιζουμάμπη</a:t>
            </a:r>
            <a:r>
              <a:rPr lang="el-GR" sz="1600" dirty="0">
                <a:latin typeface="Arial"/>
                <a:ea typeface="+mn-lt"/>
                <a:cs typeface="+mn-lt"/>
              </a:rPr>
              <a:t>, τη </a:t>
            </a:r>
            <a:r>
              <a:rPr lang="el-GR" sz="1600" dirty="0" err="1">
                <a:latin typeface="Arial"/>
                <a:ea typeface="+mn-lt"/>
                <a:cs typeface="+mn-lt"/>
              </a:rPr>
              <a:t>φινγκολιμόδη</a:t>
            </a:r>
            <a:r>
              <a:rPr lang="el-GR" sz="1600" dirty="0">
                <a:latin typeface="Arial"/>
                <a:ea typeface="+mn-lt"/>
                <a:cs typeface="+mn-lt"/>
              </a:rPr>
              <a:t> και τη </a:t>
            </a:r>
            <a:r>
              <a:rPr lang="el-GR" sz="1600" dirty="0" err="1">
                <a:latin typeface="Arial"/>
                <a:ea typeface="+mn-lt"/>
                <a:cs typeface="+mn-lt"/>
              </a:rPr>
              <a:t>μιτοξανδρόνη</a:t>
            </a:r>
            <a:r>
              <a:rPr lang="el-GR" sz="1600" dirty="0">
                <a:latin typeface="Arial"/>
                <a:ea typeface="+mn-lt"/>
                <a:cs typeface="+mn-lt"/>
              </a:rPr>
              <a:t>. </a:t>
            </a:r>
            <a:endParaRPr lang="el-GR" sz="1600" dirty="0">
              <a:highlight>
                <a:srgbClr val="FFFF00"/>
              </a:highlight>
              <a:latin typeface="Arial"/>
              <a:ea typeface="+mn-lt"/>
              <a:cs typeface="Arial"/>
            </a:endParaRPr>
          </a:p>
          <a:p>
            <a:pPr marL="0" indent="0">
              <a:buNone/>
            </a:pPr>
            <a:r>
              <a:rPr lang="el-GR" sz="1600" dirty="0" err="1">
                <a:latin typeface="Arial"/>
                <a:ea typeface="+mn-lt"/>
                <a:cs typeface="+mn-lt"/>
              </a:rPr>
              <a:t>Επισης</a:t>
            </a:r>
            <a:r>
              <a:rPr lang="el-GR" sz="1600" dirty="0">
                <a:latin typeface="Arial"/>
                <a:ea typeface="+mn-lt"/>
                <a:cs typeface="+mn-lt"/>
              </a:rPr>
              <a:t> υπάρχουν και :</a:t>
            </a:r>
            <a:endParaRPr lang="el-GR" sz="1600">
              <a:highlight>
                <a:srgbClr val="FFFF00"/>
              </a:highlight>
              <a:latin typeface="Arial"/>
              <a:ea typeface="+mn-lt"/>
              <a:cs typeface="Arial"/>
            </a:endParaRPr>
          </a:p>
          <a:p>
            <a:pPr>
              <a:lnSpc>
                <a:spcPct val="100000"/>
              </a:lnSpc>
              <a:spcBef>
                <a:spcPts val="0"/>
              </a:spcBef>
            </a:pPr>
            <a:r>
              <a:rPr lang="en-US" sz="1600" dirty="0" err="1">
                <a:latin typeface="Arial"/>
                <a:ea typeface="+mn-lt"/>
                <a:cs typeface="+mn-lt"/>
              </a:rPr>
              <a:t>Άλλ</a:t>
            </a:r>
            <a:r>
              <a:rPr lang="en-US" sz="1600" dirty="0">
                <a:latin typeface="Arial"/>
                <a:ea typeface="+mn-lt"/>
                <a:cs typeface="+mn-lt"/>
              </a:rPr>
              <a:t>α </a:t>
            </a:r>
            <a:r>
              <a:rPr lang="en-US" sz="1600" dirty="0" err="1">
                <a:latin typeface="Arial"/>
                <a:ea typeface="+mn-lt"/>
                <a:cs typeface="+mn-lt"/>
              </a:rPr>
              <a:t>φάρμ</a:t>
            </a:r>
            <a:r>
              <a:rPr lang="en-US" sz="1600" dirty="0">
                <a:latin typeface="Arial"/>
                <a:ea typeface="+mn-lt"/>
                <a:cs typeface="+mn-lt"/>
              </a:rPr>
              <a:t>ακα π</a:t>
            </a:r>
            <a:r>
              <a:rPr lang="en-US" sz="1600" dirty="0" err="1">
                <a:latin typeface="Arial"/>
                <a:ea typeface="+mn-lt"/>
                <a:cs typeface="+mn-lt"/>
              </a:rPr>
              <a:t>ου</a:t>
            </a:r>
            <a:r>
              <a:rPr lang="en-US" sz="1600" dirty="0">
                <a:latin typeface="Arial"/>
                <a:ea typeface="+mn-lt"/>
                <a:cs typeface="+mn-lt"/>
              </a:rPr>
              <a:t> </a:t>
            </a:r>
            <a:r>
              <a:rPr lang="en-US" sz="1600" dirty="0" err="1">
                <a:latin typeface="Arial"/>
                <a:ea typeface="+mn-lt"/>
                <a:cs typeface="+mn-lt"/>
              </a:rPr>
              <a:t>δρούν</a:t>
            </a:r>
            <a:r>
              <a:rPr lang="en-US" sz="1600" dirty="0">
                <a:latin typeface="Arial"/>
                <a:ea typeface="+mn-lt"/>
                <a:cs typeface="+mn-lt"/>
              </a:rPr>
              <a:t> κα</a:t>
            </a:r>
            <a:r>
              <a:rPr lang="en-US" sz="1600" dirty="0" err="1">
                <a:latin typeface="Arial"/>
                <a:ea typeface="+mn-lt"/>
                <a:cs typeface="+mn-lt"/>
              </a:rPr>
              <a:t>τά</a:t>
            </a:r>
            <a:r>
              <a:rPr lang="en-US" sz="1600" dirty="0">
                <a:latin typeface="Arial"/>
                <a:ea typeface="+mn-lt"/>
                <a:cs typeface="+mn-lt"/>
              </a:rPr>
              <a:t> </a:t>
            </a:r>
            <a:r>
              <a:rPr lang="en-US" sz="1600" dirty="0" err="1">
                <a:latin typeface="Arial"/>
                <a:ea typeface="+mn-lt"/>
                <a:cs typeface="+mn-lt"/>
              </a:rPr>
              <a:t>των</a:t>
            </a:r>
            <a:r>
              <a:rPr lang="en-US" sz="1600" dirty="0">
                <a:latin typeface="Arial"/>
                <a:ea typeface="+mn-lt"/>
                <a:cs typeface="+mn-lt"/>
              </a:rPr>
              <a:t> Β- </a:t>
            </a:r>
            <a:r>
              <a:rPr lang="en-US" sz="1600" dirty="0" err="1">
                <a:latin typeface="Arial"/>
                <a:ea typeface="+mn-lt"/>
                <a:cs typeface="+mn-lt"/>
              </a:rPr>
              <a:t>κυττάρων</a:t>
            </a:r>
            <a:r>
              <a:rPr lang="en-US" sz="1600" dirty="0">
                <a:latin typeface="Arial"/>
                <a:ea typeface="+mn-lt"/>
                <a:cs typeface="+mn-lt"/>
              </a:rPr>
              <a:t> </a:t>
            </a:r>
            <a:r>
              <a:rPr lang="en-US" sz="1600" dirty="0" err="1">
                <a:latin typeface="Arial"/>
                <a:ea typeface="+mn-lt"/>
                <a:cs typeface="+mn-lt"/>
              </a:rPr>
              <a:t>της</a:t>
            </a:r>
            <a:r>
              <a:rPr lang="en-US" sz="1600" dirty="0">
                <a:latin typeface="Arial"/>
                <a:ea typeface="+mn-lt"/>
                <a:cs typeface="+mn-lt"/>
              </a:rPr>
              <a:t> α</a:t>
            </a:r>
            <a:r>
              <a:rPr lang="en-US" sz="1600" dirty="0" err="1">
                <a:latin typeface="Arial"/>
                <a:ea typeface="+mn-lt"/>
                <a:cs typeface="+mn-lt"/>
              </a:rPr>
              <a:t>νοσολογικής</a:t>
            </a:r>
            <a:r>
              <a:rPr lang="en-US" sz="1600" dirty="0">
                <a:latin typeface="Arial"/>
                <a:ea typeface="+mn-lt"/>
                <a:cs typeface="+mn-lt"/>
              </a:rPr>
              <a:t> απ</a:t>
            </a:r>
            <a:r>
              <a:rPr lang="en-US" sz="1600" dirty="0" err="1">
                <a:latin typeface="Arial"/>
                <a:ea typeface="+mn-lt"/>
                <a:cs typeface="+mn-lt"/>
              </a:rPr>
              <a:t>όκρισης</a:t>
            </a:r>
            <a:r>
              <a:rPr lang="en-US" sz="1600" dirty="0">
                <a:latin typeface="Arial"/>
                <a:ea typeface="+mn-lt"/>
                <a:cs typeface="+mn-lt"/>
              </a:rPr>
              <a:t>.</a:t>
            </a:r>
            <a:endParaRPr lang="el-GR" sz="1600" dirty="0">
              <a:latin typeface="Arial"/>
              <a:ea typeface="+mn-lt"/>
              <a:cs typeface="+mn-lt"/>
            </a:endParaRPr>
          </a:p>
          <a:p>
            <a:pPr>
              <a:lnSpc>
                <a:spcPct val="100000"/>
              </a:lnSpc>
              <a:spcBef>
                <a:spcPts val="0"/>
              </a:spcBef>
            </a:pPr>
            <a:r>
              <a:rPr lang="en-US" sz="1600" dirty="0" err="1">
                <a:latin typeface="Arial"/>
                <a:ea typeface="+mn-lt"/>
                <a:cs typeface="+mn-lt"/>
              </a:rPr>
              <a:t>Ανοσοκ</a:t>
            </a:r>
            <a:r>
              <a:rPr lang="en-US" sz="1600" dirty="0">
                <a:latin typeface="Arial"/>
                <a:ea typeface="+mn-lt"/>
                <a:cs typeface="+mn-lt"/>
              </a:rPr>
              <a:t>ατα</a:t>
            </a:r>
            <a:r>
              <a:rPr lang="en-US" sz="1600" dirty="0" err="1">
                <a:latin typeface="Arial"/>
                <a:ea typeface="+mn-lt"/>
                <a:cs typeface="+mn-lt"/>
              </a:rPr>
              <a:t>στ</a:t>
            </a:r>
            <a:r>
              <a:rPr lang="en-US" sz="1600" dirty="0">
                <a:latin typeface="Arial"/>
                <a:ea typeface="+mn-lt"/>
                <a:cs typeface="+mn-lt"/>
              </a:rPr>
              <a:t>α</a:t>
            </a:r>
            <a:r>
              <a:rPr lang="en-US" sz="1600" dirty="0" err="1">
                <a:latin typeface="Arial"/>
                <a:ea typeface="+mn-lt"/>
                <a:cs typeface="+mn-lt"/>
              </a:rPr>
              <a:t>λτικά</a:t>
            </a:r>
            <a:r>
              <a:rPr lang="en-US" sz="1600" dirty="0">
                <a:latin typeface="Arial"/>
                <a:ea typeface="+mn-lt"/>
                <a:cs typeface="+mn-lt"/>
              </a:rPr>
              <a:t>  </a:t>
            </a:r>
            <a:br>
              <a:rPr lang="en-US" sz="1600" dirty="0">
                <a:latin typeface="Arial"/>
                <a:ea typeface="+mn-lt"/>
                <a:cs typeface="+mn-lt"/>
              </a:rPr>
            </a:br>
            <a:r>
              <a:rPr lang="en-US" sz="1600" dirty="0">
                <a:latin typeface="Arial"/>
                <a:ea typeface="+mn-lt"/>
                <a:cs typeface="+mn-lt"/>
              </a:rPr>
              <a:t> </a:t>
            </a:r>
            <a:br>
              <a:rPr lang="en-US" sz="1600" dirty="0">
                <a:latin typeface="Arial"/>
                <a:ea typeface="+mn-lt"/>
                <a:cs typeface="+mn-lt"/>
              </a:rPr>
            </a:br>
            <a:endParaRPr lang="en-US" sz="1600" b="1">
              <a:latin typeface="Arial"/>
              <a:cs typeface="Arial"/>
            </a:endParaRPr>
          </a:p>
          <a:p>
            <a:endParaRPr lang="el-GR" dirty="0"/>
          </a:p>
          <a:p>
            <a:endParaRPr lang="el-GR" dirty="0"/>
          </a:p>
          <a:p>
            <a:endParaRPr lang="en-US"/>
          </a:p>
          <a:p>
            <a:endParaRPr lang="en-US"/>
          </a:p>
          <a:p>
            <a:endParaRPr lang="en-US" dirty="0"/>
          </a:p>
        </p:txBody>
      </p:sp>
      <p:sp>
        <p:nvSpPr>
          <p:cNvPr id="4" name="TextBox 3">
            <a:extLst>
              <a:ext uri="{FF2B5EF4-FFF2-40B4-BE49-F238E27FC236}">
                <a16:creationId xmlns:a16="http://schemas.microsoft.com/office/drawing/2014/main" id="{E494009C-2A60-40BA-B45D-05D49936C068}"/>
              </a:ext>
            </a:extLst>
          </p:cNvPr>
          <p:cNvSpPr txBox="1"/>
          <p:nvPr/>
        </p:nvSpPr>
        <p:spPr>
          <a:xfrm>
            <a:off x="4780429" y="577775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(Βερυκίου 2020)​</a:t>
            </a:r>
          </a:p>
        </p:txBody>
      </p:sp>
      <p:sp>
        <p:nvSpPr>
          <p:cNvPr id="5" name="TextBox 4">
            <a:extLst>
              <a:ext uri="{FF2B5EF4-FFF2-40B4-BE49-F238E27FC236}">
                <a16:creationId xmlns:a16="http://schemas.microsoft.com/office/drawing/2014/main" id="{B71FC583-2AA7-4EAE-91AA-63E905B31867}"/>
              </a:ext>
            </a:extLst>
          </p:cNvPr>
          <p:cNvSpPr txBox="1"/>
          <p:nvPr/>
        </p:nvSpPr>
        <p:spPr>
          <a:xfrm>
            <a:off x="8081827" y="4734522"/>
            <a:ext cx="40654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t>(Όμιλος </a:t>
            </a:r>
            <a:r>
              <a:rPr lang="el-GR" dirty="0" err="1"/>
              <a:t>Ευρωκλινικής</a:t>
            </a:r>
            <a:r>
              <a:rPr lang="el-GR" dirty="0"/>
              <a:t>, 2020)</a:t>
            </a:r>
            <a:r>
              <a:rPr lang="en-US" dirty="0"/>
              <a:t>​</a:t>
            </a:r>
          </a:p>
        </p:txBody>
      </p:sp>
    </p:spTree>
    <p:extLst>
      <p:ext uri="{BB962C8B-B14F-4D97-AF65-F5344CB8AC3E}">
        <p14:creationId xmlns:p14="http://schemas.microsoft.com/office/powerpoint/2010/main" val="236967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A07F-68EA-40A9-A071-7E8A0AE3CFE0}"/>
              </a:ext>
            </a:extLst>
          </p:cNvPr>
          <p:cNvSpPr>
            <a:spLocks noGrp="1"/>
          </p:cNvSpPr>
          <p:nvPr>
            <p:ph type="title"/>
          </p:nvPr>
        </p:nvSpPr>
        <p:spPr/>
        <p:txBody>
          <a:bodyPr/>
          <a:lstStyle/>
          <a:p>
            <a:r>
              <a:rPr lang="el-GR" dirty="0">
                <a:ea typeface="+mj-lt"/>
                <a:cs typeface="+mj-lt"/>
              </a:rPr>
              <a:t>Ο Ρόλος της </a:t>
            </a:r>
            <a:r>
              <a:rPr lang="el-GR" dirty="0" err="1">
                <a:ea typeface="+mj-lt"/>
                <a:cs typeface="+mj-lt"/>
              </a:rPr>
              <a:t>εργοθεραπείας</a:t>
            </a:r>
            <a:r>
              <a:rPr lang="el-GR" dirty="0">
                <a:ea typeface="+mj-lt"/>
                <a:cs typeface="+mj-lt"/>
              </a:rPr>
              <a:t> στον </a:t>
            </a:r>
            <a:r>
              <a:rPr lang="el-GR" dirty="0" err="1">
                <a:ea typeface="+mj-lt"/>
                <a:cs typeface="+mj-lt"/>
              </a:rPr>
              <a:t>πλυθισμό</a:t>
            </a:r>
            <a:r>
              <a:rPr lang="el-GR" dirty="0">
                <a:ea typeface="+mj-lt"/>
                <a:cs typeface="+mj-lt"/>
              </a:rPr>
              <a:t> με Σ.Κ.Π.</a:t>
            </a:r>
            <a:endParaRPr lang="en-US" dirty="0"/>
          </a:p>
        </p:txBody>
      </p:sp>
      <p:graphicFrame>
        <p:nvGraphicFramePr>
          <p:cNvPr id="5" name="Content Placeholder 2">
            <a:extLst>
              <a:ext uri="{FF2B5EF4-FFF2-40B4-BE49-F238E27FC236}">
                <a16:creationId xmlns:a16="http://schemas.microsoft.com/office/drawing/2014/main" id="{6F55D4A6-C913-4010-B129-4B90BC65FEE7}"/>
              </a:ext>
            </a:extLst>
          </p:cNvPr>
          <p:cNvGraphicFramePr>
            <a:graphicFrameLocks noGrp="1"/>
          </p:cNvGraphicFramePr>
          <p:nvPr>
            <p:ph idx="1"/>
          </p:nvPr>
        </p:nvGraphicFramePr>
        <p:xfrm>
          <a:off x="914400" y="1919673"/>
          <a:ext cx="9914860" cy="41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F7C4FCE4-B8A0-41BD-8AB6-5CC1605B20C7}"/>
              </a:ext>
            </a:extLst>
          </p:cNvPr>
          <p:cNvSpPr txBox="1"/>
          <p:nvPr/>
        </p:nvSpPr>
        <p:spPr>
          <a:xfrm>
            <a:off x="8590429" y="6181165"/>
            <a:ext cx="32922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(Yu and</a:t>
            </a:r>
            <a:r>
              <a:rPr lang="el-GR"/>
              <a:t> </a:t>
            </a:r>
            <a:r>
              <a:rPr lang="en-US"/>
              <a:t>Mathiowetz 2014)​</a:t>
            </a:r>
          </a:p>
        </p:txBody>
      </p:sp>
    </p:spTree>
    <p:extLst>
      <p:ext uri="{BB962C8B-B14F-4D97-AF65-F5344CB8AC3E}">
        <p14:creationId xmlns:p14="http://schemas.microsoft.com/office/powerpoint/2010/main" val="195617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6">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8">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316FDD6-6B0F-41F8-907A-793229448D78}"/>
              </a:ext>
            </a:extLst>
          </p:cNvPr>
          <p:cNvSpPr>
            <a:spLocks noGrp="1"/>
          </p:cNvSpPr>
          <p:nvPr>
            <p:ph type="title"/>
          </p:nvPr>
        </p:nvSpPr>
        <p:spPr>
          <a:xfrm>
            <a:off x="2903620" y="1009816"/>
            <a:ext cx="8069180" cy="2993158"/>
          </a:xfrm>
        </p:spPr>
        <p:txBody>
          <a:bodyPr vert="horz" lIns="91440" tIns="45720" rIns="91440" bIns="45720" rtlCol="0" anchor="b">
            <a:normAutofit/>
          </a:bodyPr>
          <a:lstStyle/>
          <a:p>
            <a:r>
              <a:rPr lang="en-US" sz="6600">
                <a:solidFill>
                  <a:srgbClr val="FFFFFF"/>
                </a:solidFill>
              </a:rPr>
              <a:t>Παρεμβάσεις</a:t>
            </a:r>
          </a:p>
        </p:txBody>
      </p:sp>
      <p:sp>
        <p:nvSpPr>
          <p:cNvPr id="25" name="Freeform: Shape 24">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5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ModOverlayVTI</vt:lpstr>
      <vt:lpstr>Multiple Sclerosis</vt:lpstr>
      <vt:lpstr>Λίγα λόγια για την πάθηση</vt:lpstr>
      <vt:lpstr>Αίτια πάθησης</vt:lpstr>
      <vt:lpstr>Νευρολογικά και αισθητικά συμπτώματα της Σ.Κ.Π. </vt:lpstr>
      <vt:lpstr>PowerPoint Presentation</vt:lpstr>
      <vt:lpstr>ΤΎΠΟΙ/ΜΟΡΦΈΣ ΤΗΣ Σ.Κ.Π  </vt:lpstr>
      <vt:lpstr>Θεραπεία</vt:lpstr>
      <vt:lpstr>Ο Ρόλος της εργοθεραπείας στον πλυθισμό με Σ.Κ.Π.</vt:lpstr>
      <vt:lpstr>Παρεμβάσεις</vt:lpstr>
      <vt:lpstr>Energy conservation</vt:lpstr>
      <vt:lpstr>Energy Conservation-παραδείγματα στρατηγικών</vt:lpstr>
      <vt:lpstr>PowerPoint Presentation</vt:lpstr>
      <vt:lpstr>Managing Fatigue programme</vt:lpstr>
      <vt:lpstr>Άλλα Management Fatigue Programms</vt:lpstr>
      <vt:lpstr>Tactile Activity Kit and Sensory Testing Shield</vt:lpstr>
      <vt:lpstr>Constrained-induced movement therapy (CIMT)</vt:lpstr>
      <vt:lpstr>Pilates</vt:lpstr>
      <vt:lpstr>Pilates</vt:lpstr>
      <vt:lpstr>Exercise therapy </vt:lpstr>
      <vt:lpstr>Ενδυνάμωση και Exercise Therapy </vt:lpstr>
      <vt:lpstr>Εργαλεία για αξιολόγηση MS  </vt:lpstr>
      <vt:lpstr>Thank you for your attention</vt:lpstr>
      <vt:lpstr>Βιβλιογραφικές αναφορές</vt:lpstr>
      <vt:lpstr>Βιβλιογραφικές 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1125</cp:revision>
  <dcterms:created xsi:type="dcterms:W3CDTF">2021-12-19T11:23:48Z</dcterms:created>
  <dcterms:modified xsi:type="dcterms:W3CDTF">2022-01-14T08:00:41Z</dcterms:modified>
</cp:coreProperties>
</file>